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0" r:id="rId1"/>
  </p:sldMasterIdLst>
  <p:sldIdLst>
    <p:sldId id="257" r:id="rId2"/>
    <p:sldId id="258" r:id="rId3"/>
    <p:sldId id="266" r:id="rId4"/>
    <p:sldId id="268" r:id="rId5"/>
    <p:sldId id="259" r:id="rId6"/>
    <p:sldId id="269" r:id="rId7"/>
    <p:sldId id="270" r:id="rId8"/>
    <p:sldId id="267" r:id="rId9"/>
    <p:sldId id="271" r:id="rId10"/>
    <p:sldId id="260" r:id="rId11"/>
    <p:sldId id="261" r:id="rId12"/>
    <p:sldId id="262" r:id="rId13"/>
    <p:sldId id="263" r:id="rId14"/>
    <p:sldId id="264" r:id="rId15"/>
    <p:sldId id="265" r:id="rId16"/>
    <p:sldId id="272" r:id="rId17"/>
    <p:sldId id="273" r:id="rId18"/>
    <p:sldId id="276" r:id="rId19"/>
    <p:sldId id="274" r:id="rId20"/>
    <p:sldId id="275" r:id="rId21"/>
    <p:sldId id="278" r:id="rId22"/>
    <p:sldId id="277" r:id="rId2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FF0066"/>
    <a:srgbClr val="0099FF"/>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55" autoAdjust="0"/>
    <p:restoredTop sz="94660"/>
  </p:normalViewPr>
  <p:slideViewPr>
    <p:cSldViewPr snapToGrid="0">
      <p:cViewPr varScale="1">
        <p:scale>
          <a:sx n="74" d="100"/>
          <a:sy n="74" d="100"/>
        </p:scale>
        <p:origin x="3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4C80C0C-8FC7-4C3B-9EE2-87F4771C4BF4}" type="datetimeFigureOut">
              <a:rPr kumimoji="1" lang="ja-JP" altLang="en-US" smtClean="0"/>
              <a:t>2016/12/8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9E01A1-DCA6-4ACF-8B3F-5B261AD1F77A}" type="slidenum">
              <a:rPr kumimoji="1" lang="ja-JP" altLang="en-US" smtClean="0"/>
              <a:t>‹#›</a:t>
            </a:fld>
            <a:endParaRPr kumimoji="1" lang="ja-JP" altLang="en-US"/>
          </a:p>
        </p:txBody>
      </p:sp>
    </p:spTree>
    <p:extLst>
      <p:ext uri="{BB962C8B-B14F-4D97-AF65-F5344CB8AC3E}">
        <p14:creationId xmlns:p14="http://schemas.microsoft.com/office/powerpoint/2010/main" val="784686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4C80C0C-8FC7-4C3B-9EE2-87F4771C4BF4}" type="datetimeFigureOut">
              <a:rPr kumimoji="1" lang="ja-JP" altLang="en-US" smtClean="0"/>
              <a:t>2016/12/8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9E01A1-DCA6-4ACF-8B3F-5B261AD1F77A}" type="slidenum">
              <a:rPr kumimoji="1" lang="ja-JP" altLang="en-US" smtClean="0"/>
              <a:t>‹#›</a:t>
            </a:fld>
            <a:endParaRPr kumimoji="1" lang="ja-JP" altLang="en-US"/>
          </a:p>
        </p:txBody>
      </p:sp>
    </p:spTree>
    <p:extLst>
      <p:ext uri="{BB962C8B-B14F-4D97-AF65-F5344CB8AC3E}">
        <p14:creationId xmlns:p14="http://schemas.microsoft.com/office/powerpoint/2010/main" val="2035251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4C80C0C-8FC7-4C3B-9EE2-87F4771C4BF4}" type="datetimeFigureOut">
              <a:rPr kumimoji="1" lang="ja-JP" altLang="en-US" smtClean="0"/>
              <a:t>2016/12/8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9E01A1-DCA6-4ACF-8B3F-5B261AD1F77A}"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019266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4C80C0C-8FC7-4C3B-9EE2-87F4771C4BF4}" type="datetimeFigureOut">
              <a:rPr kumimoji="1" lang="ja-JP" altLang="en-US" smtClean="0"/>
              <a:t>2016/12/8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9E01A1-DCA6-4ACF-8B3F-5B261AD1F77A}" type="slidenum">
              <a:rPr kumimoji="1" lang="ja-JP" altLang="en-US" smtClean="0"/>
              <a:t>‹#›</a:t>
            </a:fld>
            <a:endParaRPr kumimoji="1" lang="ja-JP" altLang="en-US"/>
          </a:p>
        </p:txBody>
      </p:sp>
    </p:spTree>
    <p:extLst>
      <p:ext uri="{BB962C8B-B14F-4D97-AF65-F5344CB8AC3E}">
        <p14:creationId xmlns:p14="http://schemas.microsoft.com/office/powerpoint/2010/main" val="8357160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4C80C0C-8FC7-4C3B-9EE2-87F4771C4BF4}" type="datetimeFigureOut">
              <a:rPr kumimoji="1" lang="ja-JP" altLang="en-US" smtClean="0"/>
              <a:t>2016/12/8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9E01A1-DCA6-4ACF-8B3F-5B261AD1F77A}"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562151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4C80C0C-8FC7-4C3B-9EE2-87F4771C4BF4}" type="datetimeFigureOut">
              <a:rPr kumimoji="1" lang="ja-JP" altLang="en-US" smtClean="0"/>
              <a:t>2016/12/8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9E01A1-DCA6-4ACF-8B3F-5B261AD1F77A}" type="slidenum">
              <a:rPr kumimoji="1" lang="ja-JP" altLang="en-US" smtClean="0"/>
              <a:t>‹#›</a:t>
            </a:fld>
            <a:endParaRPr kumimoji="1" lang="ja-JP" altLang="en-US"/>
          </a:p>
        </p:txBody>
      </p:sp>
    </p:spTree>
    <p:extLst>
      <p:ext uri="{BB962C8B-B14F-4D97-AF65-F5344CB8AC3E}">
        <p14:creationId xmlns:p14="http://schemas.microsoft.com/office/powerpoint/2010/main" val="31308449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4C80C0C-8FC7-4C3B-9EE2-87F4771C4BF4}" type="datetimeFigureOut">
              <a:rPr kumimoji="1" lang="ja-JP" altLang="en-US" smtClean="0"/>
              <a:t>2016/12/8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9E01A1-DCA6-4ACF-8B3F-5B261AD1F77A}" type="slidenum">
              <a:rPr kumimoji="1" lang="ja-JP" altLang="en-US" smtClean="0"/>
              <a:t>‹#›</a:t>
            </a:fld>
            <a:endParaRPr kumimoji="1" lang="ja-JP" altLang="en-US"/>
          </a:p>
        </p:txBody>
      </p:sp>
    </p:spTree>
    <p:extLst>
      <p:ext uri="{BB962C8B-B14F-4D97-AF65-F5344CB8AC3E}">
        <p14:creationId xmlns:p14="http://schemas.microsoft.com/office/powerpoint/2010/main" val="39169904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4C80C0C-8FC7-4C3B-9EE2-87F4771C4BF4}" type="datetimeFigureOut">
              <a:rPr kumimoji="1" lang="ja-JP" altLang="en-US" smtClean="0"/>
              <a:t>2016/12/8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9E01A1-DCA6-4ACF-8B3F-5B261AD1F77A}" type="slidenum">
              <a:rPr kumimoji="1" lang="ja-JP" altLang="en-US" smtClean="0"/>
              <a:t>‹#›</a:t>
            </a:fld>
            <a:endParaRPr kumimoji="1" lang="ja-JP" altLang="en-US"/>
          </a:p>
        </p:txBody>
      </p:sp>
    </p:spTree>
    <p:extLst>
      <p:ext uri="{BB962C8B-B14F-4D97-AF65-F5344CB8AC3E}">
        <p14:creationId xmlns:p14="http://schemas.microsoft.com/office/powerpoint/2010/main" val="1628285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4C80C0C-8FC7-4C3B-9EE2-87F4771C4BF4}" type="datetimeFigureOut">
              <a:rPr kumimoji="1" lang="ja-JP" altLang="en-US" smtClean="0"/>
              <a:t>2016/12/8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9E01A1-DCA6-4ACF-8B3F-5B261AD1F77A}" type="slidenum">
              <a:rPr kumimoji="1" lang="ja-JP" altLang="en-US" smtClean="0"/>
              <a:t>‹#›</a:t>
            </a:fld>
            <a:endParaRPr kumimoji="1" lang="ja-JP" altLang="en-US"/>
          </a:p>
        </p:txBody>
      </p:sp>
    </p:spTree>
    <p:extLst>
      <p:ext uri="{BB962C8B-B14F-4D97-AF65-F5344CB8AC3E}">
        <p14:creationId xmlns:p14="http://schemas.microsoft.com/office/powerpoint/2010/main" val="1973329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4C80C0C-8FC7-4C3B-9EE2-87F4771C4BF4}" type="datetimeFigureOut">
              <a:rPr kumimoji="1" lang="ja-JP" altLang="en-US" smtClean="0"/>
              <a:t>2016/12/8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9E01A1-DCA6-4ACF-8B3F-5B261AD1F77A}" type="slidenum">
              <a:rPr kumimoji="1" lang="ja-JP" altLang="en-US" smtClean="0"/>
              <a:t>‹#›</a:t>
            </a:fld>
            <a:endParaRPr kumimoji="1" lang="ja-JP" altLang="en-US"/>
          </a:p>
        </p:txBody>
      </p:sp>
    </p:spTree>
    <p:extLst>
      <p:ext uri="{BB962C8B-B14F-4D97-AF65-F5344CB8AC3E}">
        <p14:creationId xmlns:p14="http://schemas.microsoft.com/office/powerpoint/2010/main" val="541239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4C80C0C-8FC7-4C3B-9EE2-87F4771C4BF4}" type="datetimeFigureOut">
              <a:rPr kumimoji="1" lang="ja-JP" altLang="en-US" smtClean="0"/>
              <a:t>2016/12/8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19E01A1-DCA6-4ACF-8B3F-5B261AD1F77A}" type="slidenum">
              <a:rPr kumimoji="1" lang="ja-JP" altLang="en-US" smtClean="0"/>
              <a:t>‹#›</a:t>
            </a:fld>
            <a:endParaRPr kumimoji="1" lang="ja-JP" altLang="en-US"/>
          </a:p>
        </p:txBody>
      </p:sp>
    </p:spTree>
    <p:extLst>
      <p:ext uri="{BB962C8B-B14F-4D97-AF65-F5344CB8AC3E}">
        <p14:creationId xmlns:p14="http://schemas.microsoft.com/office/powerpoint/2010/main" val="2076320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4C80C0C-8FC7-4C3B-9EE2-87F4771C4BF4}" type="datetimeFigureOut">
              <a:rPr kumimoji="1" lang="ja-JP" altLang="en-US" smtClean="0"/>
              <a:t>2016/12/8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19E01A1-DCA6-4ACF-8B3F-5B261AD1F77A}" type="slidenum">
              <a:rPr kumimoji="1" lang="ja-JP" altLang="en-US" smtClean="0"/>
              <a:t>‹#›</a:t>
            </a:fld>
            <a:endParaRPr kumimoji="1" lang="ja-JP" altLang="en-US"/>
          </a:p>
        </p:txBody>
      </p:sp>
    </p:spTree>
    <p:extLst>
      <p:ext uri="{BB962C8B-B14F-4D97-AF65-F5344CB8AC3E}">
        <p14:creationId xmlns:p14="http://schemas.microsoft.com/office/powerpoint/2010/main" val="2493310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4C80C0C-8FC7-4C3B-9EE2-87F4771C4BF4}" type="datetimeFigureOut">
              <a:rPr kumimoji="1" lang="ja-JP" altLang="en-US" smtClean="0"/>
              <a:t>2016/12/8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19E01A1-DCA6-4ACF-8B3F-5B261AD1F77A}" type="slidenum">
              <a:rPr kumimoji="1" lang="ja-JP" altLang="en-US" smtClean="0"/>
              <a:t>‹#›</a:t>
            </a:fld>
            <a:endParaRPr kumimoji="1" lang="ja-JP" altLang="en-US"/>
          </a:p>
        </p:txBody>
      </p:sp>
    </p:spTree>
    <p:extLst>
      <p:ext uri="{BB962C8B-B14F-4D97-AF65-F5344CB8AC3E}">
        <p14:creationId xmlns:p14="http://schemas.microsoft.com/office/powerpoint/2010/main" val="3709690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C80C0C-8FC7-4C3B-9EE2-87F4771C4BF4}" type="datetimeFigureOut">
              <a:rPr kumimoji="1" lang="ja-JP" altLang="en-US" smtClean="0"/>
              <a:t>2016/12/8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19E01A1-DCA6-4ACF-8B3F-5B261AD1F77A}" type="slidenum">
              <a:rPr kumimoji="1" lang="ja-JP" altLang="en-US" smtClean="0"/>
              <a:t>‹#›</a:t>
            </a:fld>
            <a:endParaRPr kumimoji="1" lang="ja-JP" altLang="en-US"/>
          </a:p>
        </p:txBody>
      </p:sp>
    </p:spTree>
    <p:extLst>
      <p:ext uri="{BB962C8B-B14F-4D97-AF65-F5344CB8AC3E}">
        <p14:creationId xmlns:p14="http://schemas.microsoft.com/office/powerpoint/2010/main" val="1218729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4C80C0C-8FC7-4C3B-9EE2-87F4771C4BF4}" type="datetimeFigureOut">
              <a:rPr kumimoji="1" lang="ja-JP" altLang="en-US" smtClean="0"/>
              <a:t>2016/12/8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19E01A1-DCA6-4ACF-8B3F-5B261AD1F77A}" type="slidenum">
              <a:rPr kumimoji="1" lang="ja-JP" altLang="en-US" smtClean="0"/>
              <a:t>‹#›</a:t>
            </a:fld>
            <a:endParaRPr kumimoji="1" lang="ja-JP" altLang="en-US"/>
          </a:p>
        </p:txBody>
      </p:sp>
    </p:spTree>
    <p:extLst>
      <p:ext uri="{BB962C8B-B14F-4D97-AF65-F5344CB8AC3E}">
        <p14:creationId xmlns:p14="http://schemas.microsoft.com/office/powerpoint/2010/main" val="4263516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19E01A1-DCA6-4ACF-8B3F-5B261AD1F77A}" type="slidenum">
              <a:rPr kumimoji="1" lang="ja-JP" altLang="en-US" smtClean="0"/>
              <a:t>‹#›</a:t>
            </a:fld>
            <a:endParaRPr kumimoji="1" lang="ja-JP" altLang="en-US"/>
          </a:p>
        </p:txBody>
      </p:sp>
      <p:sp>
        <p:nvSpPr>
          <p:cNvPr id="5" name="Date Placeholder 4"/>
          <p:cNvSpPr>
            <a:spLocks noGrp="1"/>
          </p:cNvSpPr>
          <p:nvPr>
            <p:ph type="dt" sz="half" idx="10"/>
          </p:nvPr>
        </p:nvSpPr>
        <p:spPr/>
        <p:txBody>
          <a:bodyPr/>
          <a:lstStyle/>
          <a:p>
            <a:fld id="{C4C80C0C-8FC7-4C3B-9EE2-87F4771C4BF4}" type="datetimeFigureOut">
              <a:rPr kumimoji="1" lang="ja-JP" altLang="en-US" smtClean="0"/>
              <a:t>2016/12/8</a:t>
            </a:fld>
            <a:endParaRPr kumimoji="1" lang="ja-JP" altLang="en-US"/>
          </a:p>
        </p:txBody>
      </p:sp>
    </p:spTree>
    <p:extLst>
      <p:ext uri="{BB962C8B-B14F-4D97-AF65-F5344CB8AC3E}">
        <p14:creationId xmlns:p14="http://schemas.microsoft.com/office/powerpoint/2010/main" val="858675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4C80C0C-8FC7-4C3B-9EE2-87F4771C4BF4}" type="datetimeFigureOut">
              <a:rPr kumimoji="1" lang="ja-JP" altLang="en-US" smtClean="0"/>
              <a:t>2016/12/8</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19E01A1-DCA6-4ACF-8B3F-5B261AD1F77A}" type="slidenum">
              <a:rPr kumimoji="1" lang="ja-JP" altLang="en-US" smtClean="0"/>
              <a:t>‹#›</a:t>
            </a:fld>
            <a:endParaRPr kumimoji="1" lang="ja-JP" altLang="en-US"/>
          </a:p>
        </p:txBody>
      </p:sp>
    </p:spTree>
    <p:extLst>
      <p:ext uri="{BB962C8B-B14F-4D97-AF65-F5344CB8AC3E}">
        <p14:creationId xmlns:p14="http://schemas.microsoft.com/office/powerpoint/2010/main" val="418118070"/>
      </p:ext>
    </p:extLst>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 id="2147483802" r:id="rId12"/>
    <p:sldLayoutId id="2147483803" r:id="rId13"/>
    <p:sldLayoutId id="2147483804" r:id="rId14"/>
    <p:sldLayoutId id="2147483805" r:id="rId15"/>
    <p:sldLayoutId id="2147483806"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www.bunka.go.jp/seisaku/chosakuken/seidokaisetsu/pdf/h28_text.pdf" TargetMode="External"/><Relationship Id="rId2" Type="http://schemas.openxmlformats.org/officeDocument/2006/relationships/hyperlink" Target="http://www.bunka.go.jp/seisaku/chosakuken/" TargetMode="External"/><Relationship Id="rId1" Type="http://schemas.openxmlformats.org/officeDocument/2006/relationships/slideLayout" Target="../slideLayouts/slideLayout7.xml"/><Relationship Id="rId5" Type="http://schemas.openxmlformats.org/officeDocument/2006/relationships/hyperlink" Target="http://www.jasrac.or.jp/park/index.html" TargetMode="External"/><Relationship Id="rId4" Type="http://schemas.openxmlformats.org/officeDocument/2006/relationships/hyperlink" Target="http://www.bunka.go.jp/chosakuken/naruhodo/"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188734" y="513702"/>
            <a:ext cx="9940871" cy="1015663"/>
          </a:xfrm>
          <a:prstGeom prst="rect">
            <a:avLst/>
          </a:prstGeom>
          <a:noFill/>
        </p:spPr>
        <p:txBody>
          <a:bodyPr wrap="square" lIns="91440" tIns="45720" rIns="91440" bIns="45720">
            <a:spAutoFit/>
          </a:bodyPr>
          <a:lstStyle/>
          <a:p>
            <a:pPr algn="ctr"/>
            <a:r>
              <a:rPr lang="ja-JP" altLang="en-US" sz="6000" b="1" dirty="0" smtClean="0">
                <a:ln w="13462">
                  <a:noFill/>
                  <a:prstDash val="solid"/>
                </a:ln>
                <a:solidFill>
                  <a:schemeClr val="tx1">
                    <a:lumMod val="85000"/>
                    <a:lumOff val="15000"/>
                  </a:schemeClr>
                </a:solidFill>
                <a:latin typeface="+mj-ea"/>
                <a:ea typeface="+mj-ea"/>
              </a:rPr>
              <a:t>再確認しておきたい</a:t>
            </a:r>
            <a:endParaRPr lang="en-US" altLang="ja-JP" sz="6000" b="1" dirty="0" smtClean="0">
              <a:ln w="13462">
                <a:noFill/>
                <a:prstDash val="solid"/>
              </a:ln>
              <a:solidFill>
                <a:schemeClr val="tx1">
                  <a:lumMod val="85000"/>
                  <a:lumOff val="15000"/>
                </a:schemeClr>
              </a:solidFill>
              <a:latin typeface="+mj-ea"/>
              <a:ea typeface="+mj-ea"/>
            </a:endParaRPr>
          </a:p>
        </p:txBody>
      </p:sp>
      <p:sp useBgFill="1">
        <p:nvSpPr>
          <p:cNvPr id="3" name="正方形/長方形 2"/>
          <p:cNvSpPr/>
          <p:nvPr/>
        </p:nvSpPr>
        <p:spPr>
          <a:xfrm>
            <a:off x="1936514" y="1951249"/>
            <a:ext cx="7753176" cy="2400657"/>
          </a:xfrm>
          <a:prstGeom prst="rect">
            <a:avLst/>
          </a:prstGeom>
        </p:spPr>
        <p:txBody>
          <a:bodyPr wrap="square" lIns="91440" tIns="45720" rIns="91440" bIns="45720">
            <a:spAutoFit/>
          </a:bodyPr>
          <a:lstStyle/>
          <a:p>
            <a:pPr algn="ctr"/>
            <a:r>
              <a:rPr lang="ja-JP" altLang="en-US" sz="15000" b="0" cap="none" spc="0" dirty="0" smtClean="0">
                <a:ln w="0"/>
                <a:gradFill>
                  <a:gsLst>
                    <a:gs pos="0">
                      <a:schemeClr val="accent2">
                        <a:lumMod val="50000"/>
                      </a:schemeClr>
                    </a:gs>
                    <a:gs pos="50000">
                      <a:schemeClr val="accent2">
                        <a:lumMod val="75000"/>
                      </a:schemeClr>
                    </a:gs>
                    <a:gs pos="100000">
                      <a:schemeClr val="accent2">
                        <a:lumMod val="60000"/>
                        <a:lumOff val="40000"/>
                      </a:schemeClr>
                    </a:gs>
                  </a:gsLst>
                  <a:lin ang="5400000" scaled="0"/>
                </a:gradFill>
                <a:effectLst>
                  <a:glow rad="228600">
                    <a:schemeClr val="accent2">
                      <a:lumMod val="60000"/>
                      <a:lumOff val="40000"/>
                      <a:alpha val="40000"/>
                    </a:schemeClr>
                  </a:glow>
                  <a:reflection blurRad="6350" stA="60000" endA="900" endPos="60000" dist="60007" dir="5400000" sy="-100000" algn="bl" rotWithShape="0"/>
                </a:effectLst>
                <a:latin typeface="HGP創英角ﾎﾟｯﾌﾟ体" panose="040B0A00000000000000" pitchFamily="50" charset="-128"/>
                <a:ea typeface="HGP創英角ﾎﾟｯﾌﾟ体" panose="040B0A00000000000000" pitchFamily="50" charset="-128"/>
              </a:rPr>
              <a:t>著作権</a:t>
            </a:r>
            <a:endParaRPr lang="ja-JP" altLang="en-US" sz="15000" b="0" cap="none" spc="0" dirty="0">
              <a:ln w="0"/>
              <a:gradFill>
                <a:gsLst>
                  <a:gs pos="0">
                    <a:schemeClr val="accent2">
                      <a:lumMod val="50000"/>
                    </a:schemeClr>
                  </a:gs>
                  <a:gs pos="50000">
                    <a:schemeClr val="accent2">
                      <a:lumMod val="75000"/>
                    </a:schemeClr>
                  </a:gs>
                  <a:gs pos="100000">
                    <a:schemeClr val="accent2">
                      <a:lumMod val="60000"/>
                      <a:lumOff val="40000"/>
                    </a:schemeClr>
                  </a:gs>
                </a:gsLst>
                <a:lin ang="5400000" scaled="0"/>
              </a:gradFill>
              <a:effectLst>
                <a:glow rad="228600">
                  <a:schemeClr val="accent2">
                    <a:lumMod val="60000"/>
                    <a:lumOff val="40000"/>
                    <a:alpha val="40000"/>
                  </a:schemeClr>
                </a:glow>
                <a:reflection blurRad="6350" stA="60000" endA="900" endPos="60000" dist="60007" dir="5400000" sy="-100000" algn="bl" rotWithShape="0"/>
              </a:effectLst>
              <a:latin typeface="HGP創英角ﾎﾟｯﾌﾟ体" panose="040B0A00000000000000" pitchFamily="50" charset="-128"/>
              <a:ea typeface="HGP創英角ﾎﾟｯﾌﾟ体" panose="040B0A00000000000000" pitchFamily="50" charset="-128"/>
            </a:endParaRPr>
          </a:p>
        </p:txBody>
      </p:sp>
    </p:spTree>
    <p:extLst>
      <p:ext uri="{BB962C8B-B14F-4D97-AF65-F5344CB8AC3E}">
        <p14:creationId xmlns:p14="http://schemas.microsoft.com/office/powerpoint/2010/main" val="33206932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460990"/>
            <a:ext cx="12453257" cy="5693866"/>
          </a:xfrm>
          <a:prstGeom prst="rect">
            <a:avLst/>
          </a:prstGeom>
        </p:spPr>
        <p:txBody>
          <a:bodyPr wrap="square">
            <a:spAutoFit/>
          </a:bodyPr>
          <a:lstStyle/>
          <a:p>
            <a:r>
              <a:rPr lang="ja-JP" altLang="en-US" dirty="0" smtClean="0"/>
              <a:t>（１）</a:t>
            </a:r>
            <a:r>
              <a:rPr lang="ja-JP" altLang="en-US" sz="2000" b="1" dirty="0" smtClean="0"/>
              <a:t>小説、脚本、論文、講演そのほかの言語の著作物</a:t>
            </a:r>
            <a:r>
              <a:rPr lang="ja-JP" altLang="en-US" sz="2000" b="1" dirty="0"/>
              <a:t> </a:t>
            </a:r>
            <a:r>
              <a:rPr lang="ja-JP" altLang="en-US" sz="2000" b="1" dirty="0" smtClean="0"/>
              <a:t> </a:t>
            </a:r>
            <a:r>
              <a:rPr lang="ja-JP" altLang="en-US" dirty="0" smtClean="0"/>
              <a:t>言葉によって表現された著作物のこと</a:t>
            </a:r>
          </a:p>
          <a:p>
            <a:r>
              <a:rPr lang="ja-JP" altLang="en-US" dirty="0" smtClean="0"/>
              <a:t>　　　　　　　　　　　　　　　　　　　　　　　 　　　　  もちろん、みなさんの書いた作文なども著作物</a:t>
            </a:r>
          </a:p>
          <a:p>
            <a:r>
              <a:rPr lang="ja-JP" altLang="en-US" dirty="0" smtClean="0"/>
              <a:t>（２）</a:t>
            </a:r>
            <a:r>
              <a:rPr lang="ja-JP" altLang="en-US" sz="2000" b="1" dirty="0" smtClean="0"/>
              <a:t>音楽の著作物</a:t>
            </a:r>
            <a:r>
              <a:rPr lang="ja-JP" altLang="en-US" dirty="0" smtClean="0"/>
              <a:t>　　　　　　　</a:t>
            </a:r>
            <a:r>
              <a:rPr lang="ja-JP" altLang="en-US" dirty="0"/>
              <a:t>　</a:t>
            </a:r>
            <a:r>
              <a:rPr lang="ja-JP" altLang="en-US" dirty="0" smtClean="0"/>
              <a:t>　　　　　　　</a:t>
            </a:r>
            <a:r>
              <a:rPr lang="ja-JP" altLang="en-US" dirty="0"/>
              <a:t> </a:t>
            </a:r>
            <a:r>
              <a:rPr lang="ja-JP" altLang="en-US" dirty="0" smtClean="0"/>
              <a:t> 　      曲だけでなく曲と同時に使われる歌詞も著作物</a:t>
            </a:r>
          </a:p>
          <a:p>
            <a:r>
              <a:rPr lang="ja-JP" altLang="en-US" dirty="0" smtClean="0"/>
              <a:t>（３）</a:t>
            </a:r>
            <a:r>
              <a:rPr lang="ja-JP" altLang="en-US" sz="2000" b="1" dirty="0" smtClean="0"/>
              <a:t>舞踊または無言劇の著作物</a:t>
            </a:r>
            <a:r>
              <a:rPr lang="ja-JP" altLang="en-US" sz="2000" dirty="0" smtClean="0"/>
              <a:t>                                   </a:t>
            </a:r>
            <a:r>
              <a:rPr lang="ja-JP" altLang="en-US" dirty="0" smtClean="0"/>
              <a:t>身振りや動作によって表現される著作物のこと</a:t>
            </a:r>
          </a:p>
          <a:p>
            <a:r>
              <a:rPr lang="ja-JP" altLang="en-US" dirty="0" smtClean="0"/>
              <a:t>                                                                                              日本舞踊、バレエ、ダンスの振り付けなどのこと</a:t>
            </a:r>
          </a:p>
          <a:p>
            <a:r>
              <a:rPr lang="ja-JP" altLang="en-US" dirty="0" smtClean="0"/>
              <a:t>（４）</a:t>
            </a:r>
            <a:r>
              <a:rPr lang="ja-JP" altLang="en-US" sz="2000" b="1" dirty="0" smtClean="0"/>
              <a:t>絵画、版画、彫刻そのほかの著作物                      </a:t>
            </a:r>
            <a:r>
              <a:rPr lang="ja-JP" altLang="en-US" dirty="0" smtClean="0"/>
              <a:t>形や色で表現される著作物のことで、</a:t>
            </a:r>
            <a:endParaRPr lang="en-US" altLang="ja-JP" dirty="0" smtClean="0"/>
          </a:p>
          <a:p>
            <a:r>
              <a:rPr lang="en-US" altLang="ja-JP" dirty="0"/>
              <a:t> </a:t>
            </a:r>
            <a:r>
              <a:rPr lang="en-US" altLang="ja-JP" dirty="0" smtClean="0"/>
              <a:t>                                                                                             </a:t>
            </a:r>
            <a:r>
              <a:rPr lang="ja-JP" altLang="en-US" dirty="0" smtClean="0"/>
              <a:t>マンガや書、舞台装置なども含まれる</a:t>
            </a:r>
          </a:p>
          <a:p>
            <a:r>
              <a:rPr lang="ja-JP" altLang="en-US" dirty="0" smtClean="0"/>
              <a:t>（５）</a:t>
            </a:r>
            <a:r>
              <a:rPr lang="ja-JP" altLang="en-US" sz="2000" b="1" dirty="0" smtClean="0"/>
              <a:t>建築の著作物                                                       </a:t>
            </a:r>
            <a:r>
              <a:rPr lang="ja-JP" altLang="en-US" dirty="0" smtClean="0"/>
              <a:t>一般の人が生活しているような建物ではなく、</a:t>
            </a:r>
            <a:endParaRPr lang="en-US" altLang="ja-JP" dirty="0" smtClean="0"/>
          </a:p>
          <a:p>
            <a:r>
              <a:rPr lang="en-US" altLang="ja-JP" dirty="0"/>
              <a:t> </a:t>
            </a:r>
            <a:r>
              <a:rPr lang="en-US" altLang="ja-JP" dirty="0" smtClean="0"/>
              <a:t>                                                                     </a:t>
            </a:r>
            <a:r>
              <a:rPr lang="ja-JP" altLang="en-US" dirty="0"/>
              <a:t> </a:t>
            </a:r>
            <a:r>
              <a:rPr lang="ja-JP" altLang="en-US" dirty="0" smtClean="0"/>
              <a:t>                       宮殿のように建築芸術といわれるような建築物のこと</a:t>
            </a:r>
          </a:p>
          <a:p>
            <a:r>
              <a:rPr lang="ja-JP" altLang="en-US" dirty="0" smtClean="0"/>
              <a:t>（６）</a:t>
            </a:r>
            <a:r>
              <a:rPr lang="ja-JP" altLang="en-US" sz="2000" b="1" dirty="0" smtClean="0"/>
              <a:t>地図または学術的な図面、図表、模型</a:t>
            </a:r>
            <a:endParaRPr lang="en-US" altLang="ja-JP" sz="2000" b="1" dirty="0" smtClean="0"/>
          </a:p>
          <a:p>
            <a:r>
              <a:rPr lang="ja-JP" altLang="en-US" sz="2000" b="1" dirty="0"/>
              <a:t>　</a:t>
            </a:r>
            <a:r>
              <a:rPr lang="ja-JP" altLang="en-US" sz="2000" b="1" dirty="0" smtClean="0"/>
              <a:t>　 そのほかの図形の著作物     </a:t>
            </a:r>
            <a:endParaRPr lang="en-US" altLang="ja-JP" sz="2000" b="1" dirty="0" smtClean="0"/>
          </a:p>
          <a:p>
            <a:r>
              <a:rPr lang="en-US" altLang="ja-JP" sz="2000" b="1" dirty="0"/>
              <a:t> </a:t>
            </a:r>
            <a:r>
              <a:rPr lang="en-US" altLang="ja-JP" sz="2000" b="1" dirty="0" smtClean="0"/>
              <a:t>                                                                                   </a:t>
            </a:r>
            <a:r>
              <a:rPr lang="ja-JP" altLang="en-US" dirty="0" smtClean="0"/>
              <a:t>図形や図表によって表現された著作物のこと</a:t>
            </a:r>
          </a:p>
          <a:p>
            <a:r>
              <a:rPr lang="ja-JP" altLang="en-US" dirty="0" smtClean="0"/>
              <a:t>                                                                                              設計図や地球儀なども含まれる</a:t>
            </a:r>
          </a:p>
          <a:p>
            <a:r>
              <a:rPr lang="ja-JP" altLang="en-US" sz="2000" b="1" dirty="0" smtClean="0"/>
              <a:t>（７）写真の著作物                                                      </a:t>
            </a:r>
            <a:r>
              <a:rPr lang="ja-JP" altLang="en-US" dirty="0" smtClean="0"/>
              <a:t>人や風景などを撮影した写真のこと</a:t>
            </a:r>
          </a:p>
          <a:p>
            <a:r>
              <a:rPr lang="ja-JP" altLang="en-US" sz="2000" b="1" dirty="0" smtClean="0"/>
              <a:t>（８）映画の著作物                                                      </a:t>
            </a:r>
            <a:r>
              <a:rPr lang="ja-JP" altLang="en-US" dirty="0" smtClean="0"/>
              <a:t>映画フィルムや</a:t>
            </a:r>
            <a:r>
              <a:rPr lang="en-US" altLang="ja-JP" dirty="0" smtClean="0"/>
              <a:t>CD</a:t>
            </a:r>
            <a:r>
              <a:rPr lang="ja-JP" altLang="en-US" dirty="0" err="1" smtClean="0"/>
              <a:t>、</a:t>
            </a:r>
            <a:r>
              <a:rPr lang="en-US" altLang="ja-JP" dirty="0" smtClean="0"/>
              <a:t>DVD</a:t>
            </a:r>
            <a:r>
              <a:rPr lang="ja-JP" altLang="en-US" dirty="0" smtClean="0"/>
              <a:t>に記録されている</a:t>
            </a:r>
            <a:endParaRPr lang="en-US" altLang="ja-JP" dirty="0" smtClean="0"/>
          </a:p>
          <a:p>
            <a:r>
              <a:rPr lang="en-US" altLang="ja-JP" dirty="0"/>
              <a:t> </a:t>
            </a:r>
            <a:r>
              <a:rPr lang="en-US" altLang="ja-JP" dirty="0" smtClean="0"/>
              <a:t>                                                                                             </a:t>
            </a:r>
            <a:r>
              <a:rPr lang="ja-JP" altLang="en-US" dirty="0" smtClean="0"/>
              <a:t>劇場用映画・アニメなどの動画のこと</a:t>
            </a:r>
          </a:p>
          <a:p>
            <a:r>
              <a:rPr lang="ja-JP" altLang="en-US" dirty="0" smtClean="0"/>
              <a:t>                                                                                              ゲームソフトも含まれる</a:t>
            </a:r>
          </a:p>
          <a:p>
            <a:r>
              <a:rPr lang="ja-JP" altLang="en-US" sz="2000" b="1" dirty="0" smtClean="0"/>
              <a:t>（９）プログラムの著作物                                            </a:t>
            </a:r>
            <a:r>
              <a:rPr lang="ja-JP" altLang="en-US" dirty="0" smtClean="0"/>
              <a:t>コンピュータプログラムのこと</a:t>
            </a:r>
            <a:endParaRPr lang="en-US" altLang="ja-JP" dirty="0" smtClean="0"/>
          </a:p>
          <a:p>
            <a:r>
              <a:rPr lang="en-US" altLang="ja-JP" dirty="0"/>
              <a:t> </a:t>
            </a:r>
            <a:r>
              <a:rPr lang="en-US" altLang="ja-JP" dirty="0" smtClean="0"/>
              <a:t>                                                                                             </a:t>
            </a:r>
            <a:r>
              <a:rPr lang="ja-JP" altLang="en-US" dirty="0" smtClean="0"/>
              <a:t>著作者は，著作物を創作する者</a:t>
            </a:r>
          </a:p>
        </p:txBody>
      </p:sp>
    </p:spTree>
    <p:extLst>
      <p:ext uri="{BB962C8B-B14F-4D97-AF65-F5344CB8AC3E}">
        <p14:creationId xmlns:p14="http://schemas.microsoft.com/office/powerpoint/2010/main" val="38997898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50759" y="931648"/>
            <a:ext cx="11462197" cy="4308872"/>
          </a:xfrm>
          <a:prstGeom prst="rect">
            <a:avLst/>
          </a:prstGeom>
        </p:spPr>
        <p:txBody>
          <a:bodyPr wrap="square">
            <a:spAutoFit/>
          </a:bodyPr>
          <a:lstStyle/>
          <a:p>
            <a:r>
              <a:rPr lang="ja-JP" altLang="en-US" dirty="0" smtClean="0"/>
              <a:t>その他</a:t>
            </a:r>
            <a:endParaRPr lang="en-US" altLang="ja-JP" dirty="0" smtClean="0"/>
          </a:p>
          <a:p>
            <a:endParaRPr lang="en-US" altLang="ja-JP" dirty="0" smtClean="0"/>
          </a:p>
          <a:p>
            <a:r>
              <a:rPr lang="ja-JP" altLang="en-US" dirty="0" smtClean="0"/>
              <a:t>●</a:t>
            </a:r>
            <a:r>
              <a:rPr lang="ja-JP" altLang="en-US" sz="2000" b="1" dirty="0" smtClean="0">
                <a:latin typeface="+mn-ea"/>
              </a:rPr>
              <a:t>二次的著作物</a:t>
            </a:r>
          </a:p>
          <a:p>
            <a:r>
              <a:rPr lang="ja-JP" altLang="en-US" dirty="0"/>
              <a:t>　 </a:t>
            </a:r>
            <a:r>
              <a:rPr lang="ja-JP" altLang="en-US" dirty="0" smtClean="0"/>
              <a:t>著作物を「もと」にして創作された著作物のことで、</a:t>
            </a:r>
            <a:endParaRPr lang="en-US" altLang="ja-JP" dirty="0" smtClean="0"/>
          </a:p>
          <a:p>
            <a:r>
              <a:rPr lang="ja-JP" altLang="en-US" dirty="0"/>
              <a:t>　</a:t>
            </a:r>
            <a:r>
              <a:rPr lang="ja-JP" altLang="en-US" dirty="0" smtClean="0"/>
              <a:t>こうしてできた著作物も「もと」になった著作物</a:t>
            </a:r>
            <a:r>
              <a:rPr lang="en-US" altLang="ja-JP" dirty="0" smtClean="0"/>
              <a:t>(</a:t>
            </a:r>
            <a:r>
              <a:rPr lang="ja-JP" altLang="en-US" dirty="0" smtClean="0"/>
              <a:t>原著作物</a:t>
            </a:r>
            <a:r>
              <a:rPr lang="en-US" altLang="ja-JP" dirty="0" smtClean="0"/>
              <a:t>)</a:t>
            </a:r>
            <a:r>
              <a:rPr lang="ja-JP" altLang="en-US" dirty="0" smtClean="0"/>
              <a:t>とは別に保護される</a:t>
            </a:r>
          </a:p>
          <a:p>
            <a:r>
              <a:rPr lang="ja-JP" altLang="en-US" dirty="0" smtClean="0"/>
              <a:t>　例：外国の小説を日本語に翻訳したもの、小説を映画化したもの、楽曲を編曲したものなど</a:t>
            </a:r>
          </a:p>
          <a:p>
            <a:r>
              <a:rPr lang="ja-JP" altLang="en-US" dirty="0" smtClean="0"/>
              <a:t>　</a:t>
            </a:r>
            <a:r>
              <a:rPr lang="en-US" altLang="ja-JP" dirty="0" smtClean="0"/>
              <a:t>※</a:t>
            </a:r>
            <a:r>
              <a:rPr lang="ja-JP" altLang="en-US" dirty="0" smtClean="0"/>
              <a:t>二次的著作物を作る場合は、原著作物の著作者の許可をもらわなければならない</a:t>
            </a:r>
            <a:endParaRPr lang="en-US" altLang="ja-JP" dirty="0" smtClean="0"/>
          </a:p>
          <a:p>
            <a:endParaRPr lang="ja-JP" altLang="en-US" dirty="0" smtClean="0"/>
          </a:p>
          <a:p>
            <a:r>
              <a:rPr lang="ja-JP" altLang="en-US" dirty="0" smtClean="0"/>
              <a:t>●</a:t>
            </a:r>
            <a:r>
              <a:rPr lang="ja-JP" altLang="en-US" sz="2000" b="1" dirty="0" smtClean="0"/>
              <a:t>編集著作物、データベースの著作物</a:t>
            </a:r>
          </a:p>
          <a:p>
            <a:r>
              <a:rPr lang="ja-JP" altLang="en-US" dirty="0"/>
              <a:t>　 </a:t>
            </a:r>
            <a:r>
              <a:rPr lang="ja-JP" altLang="en-US" dirty="0" smtClean="0"/>
              <a:t>百科事典のように、数多くの項目についての解説が載っている場合、百科事典そのものも全体として</a:t>
            </a:r>
            <a:endParaRPr lang="en-US" altLang="ja-JP" dirty="0" smtClean="0"/>
          </a:p>
          <a:p>
            <a:r>
              <a:rPr lang="ja-JP" altLang="en-US" dirty="0"/>
              <a:t>　 </a:t>
            </a:r>
            <a:r>
              <a:rPr lang="ja-JP" altLang="en-US" dirty="0" smtClean="0"/>
              <a:t>編集著作物になる。これは、百科事典にどういう項目を載せるか、どのような順序で載せるかなどについて</a:t>
            </a:r>
            <a:endParaRPr lang="en-US" altLang="ja-JP" dirty="0" smtClean="0"/>
          </a:p>
          <a:p>
            <a:r>
              <a:rPr lang="en-US" altLang="ja-JP" dirty="0"/>
              <a:t> </a:t>
            </a:r>
            <a:r>
              <a:rPr lang="en-US" altLang="ja-JP" dirty="0" smtClean="0"/>
              <a:t>   </a:t>
            </a:r>
            <a:r>
              <a:rPr lang="ja-JP" altLang="en-US" dirty="0" smtClean="0"/>
              <a:t>編集する 人が創作性を発揮しているから</a:t>
            </a:r>
            <a:r>
              <a:rPr lang="ja-JP" altLang="en-US" dirty="0"/>
              <a:t>。</a:t>
            </a:r>
            <a:endParaRPr lang="ja-JP" altLang="en-US" dirty="0" smtClean="0"/>
          </a:p>
          <a:p>
            <a:r>
              <a:rPr lang="ja-JP" altLang="en-US" dirty="0" smtClean="0"/>
              <a:t>　 百科事典のほか、新聞、雑誌なども、編集著作物として保護され</a:t>
            </a:r>
            <a:r>
              <a:rPr lang="ja-JP" altLang="en-US" dirty="0"/>
              <a:t>る</a:t>
            </a:r>
            <a:r>
              <a:rPr lang="ja-JP" altLang="en-US" dirty="0" smtClean="0"/>
              <a:t>。</a:t>
            </a:r>
            <a:endParaRPr lang="en-US" altLang="ja-JP" dirty="0" smtClean="0"/>
          </a:p>
          <a:p>
            <a:r>
              <a:rPr lang="ja-JP" altLang="en-US" dirty="0"/>
              <a:t>　 </a:t>
            </a:r>
            <a:r>
              <a:rPr lang="ja-JP" altLang="en-US" dirty="0" smtClean="0"/>
              <a:t>また、編集著作物のうち、その内容をコンピュータによって簡単に検索できるものは</a:t>
            </a:r>
            <a:endParaRPr lang="en-US" altLang="ja-JP" dirty="0" smtClean="0"/>
          </a:p>
          <a:p>
            <a:r>
              <a:rPr lang="en-US" altLang="ja-JP" dirty="0"/>
              <a:t> </a:t>
            </a:r>
            <a:r>
              <a:rPr lang="en-US" altLang="ja-JP" dirty="0" smtClean="0"/>
              <a:t>   </a:t>
            </a:r>
            <a:r>
              <a:rPr lang="ja-JP" altLang="en-US" dirty="0" smtClean="0"/>
              <a:t>データベースの著作物と保護される。</a:t>
            </a:r>
            <a:endParaRPr lang="ja-JP" altLang="en-US" dirty="0"/>
          </a:p>
        </p:txBody>
      </p:sp>
    </p:spTree>
    <p:extLst>
      <p:ext uri="{BB962C8B-B14F-4D97-AF65-F5344CB8AC3E}">
        <p14:creationId xmlns:p14="http://schemas.microsoft.com/office/powerpoint/2010/main" val="38181926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644220" y="1193722"/>
            <a:ext cx="10493472" cy="6001643"/>
          </a:xfrm>
          <a:prstGeom prst="rect">
            <a:avLst/>
          </a:prstGeom>
        </p:spPr>
        <p:txBody>
          <a:bodyPr wrap="square">
            <a:spAutoFit/>
          </a:bodyPr>
          <a:lstStyle/>
          <a:p>
            <a:endParaRPr lang="en-US" altLang="ja-JP" sz="2400" dirty="0" smtClean="0"/>
          </a:p>
          <a:p>
            <a:r>
              <a:rPr lang="ja-JP" altLang="en-US" sz="3200" dirty="0" smtClean="0"/>
              <a:t>著作権法では，大きく二つに分けて定めている。</a:t>
            </a:r>
            <a:endParaRPr lang="en-US" altLang="ja-JP" sz="3200" dirty="0" smtClean="0"/>
          </a:p>
          <a:p>
            <a:endParaRPr lang="ja-JP" altLang="en-US" sz="3200" dirty="0" smtClean="0"/>
          </a:p>
          <a:p>
            <a:r>
              <a:rPr lang="ja-JP" altLang="en-US" sz="3200" dirty="0" smtClean="0"/>
              <a:t>著作物を通して</a:t>
            </a:r>
            <a:endParaRPr lang="en-US" altLang="ja-JP" sz="3200" dirty="0" smtClean="0"/>
          </a:p>
          <a:p>
            <a:r>
              <a:rPr lang="ja-JP" altLang="en-US" sz="3200" dirty="0" smtClean="0"/>
              <a:t>表現されている著作者の人格をまもるための</a:t>
            </a:r>
            <a:endParaRPr lang="en-US" altLang="ja-JP" sz="3200" dirty="0" smtClean="0"/>
          </a:p>
          <a:p>
            <a:r>
              <a:rPr lang="ja-JP" altLang="en-US" sz="4800" dirty="0" smtClean="0">
                <a:solidFill>
                  <a:srgbClr val="FF0000"/>
                </a:solidFill>
              </a:rPr>
              <a:t>「著作者人格権」</a:t>
            </a:r>
            <a:endParaRPr lang="en-US" altLang="ja-JP" sz="4800" dirty="0" smtClean="0">
              <a:solidFill>
                <a:srgbClr val="FF0000"/>
              </a:solidFill>
            </a:endParaRPr>
          </a:p>
          <a:p>
            <a:endParaRPr lang="en-US" altLang="ja-JP" sz="2400" dirty="0"/>
          </a:p>
          <a:p>
            <a:r>
              <a:rPr lang="ja-JP" altLang="en-US" sz="3200" dirty="0" smtClean="0"/>
              <a:t>著作権者が著作物の利用を許可して</a:t>
            </a:r>
            <a:endParaRPr lang="en-US" altLang="ja-JP" sz="3200" dirty="0" smtClean="0"/>
          </a:p>
          <a:p>
            <a:r>
              <a:rPr lang="ja-JP" altLang="en-US" sz="3200" dirty="0" smtClean="0"/>
              <a:t>その使用料を受け取ることができる権利としての</a:t>
            </a:r>
            <a:endParaRPr lang="en-US" altLang="ja-JP" sz="3200" dirty="0" smtClean="0"/>
          </a:p>
          <a:p>
            <a:r>
              <a:rPr lang="ja-JP" altLang="en-US" sz="4800" dirty="0" smtClean="0">
                <a:solidFill>
                  <a:srgbClr val="FF0000"/>
                </a:solidFill>
              </a:rPr>
              <a:t>「著作権</a:t>
            </a:r>
            <a:r>
              <a:rPr lang="en-US" altLang="ja-JP" sz="4800" dirty="0" smtClean="0">
                <a:solidFill>
                  <a:srgbClr val="FF0000"/>
                </a:solidFill>
              </a:rPr>
              <a:t>(</a:t>
            </a:r>
            <a:r>
              <a:rPr lang="ja-JP" altLang="en-US" sz="4800" dirty="0" smtClean="0">
                <a:solidFill>
                  <a:srgbClr val="FF0000"/>
                </a:solidFill>
              </a:rPr>
              <a:t>財産権</a:t>
            </a:r>
            <a:r>
              <a:rPr lang="en-US" altLang="ja-JP" sz="4800" dirty="0" smtClean="0">
                <a:solidFill>
                  <a:srgbClr val="FF0000"/>
                </a:solidFill>
              </a:rPr>
              <a:t>)</a:t>
            </a:r>
            <a:r>
              <a:rPr lang="ja-JP" altLang="en-US" sz="4800" dirty="0" smtClean="0">
                <a:solidFill>
                  <a:srgbClr val="FF0000"/>
                </a:solidFill>
              </a:rPr>
              <a:t>」</a:t>
            </a:r>
          </a:p>
          <a:p>
            <a:endParaRPr lang="ja-JP" altLang="en-US" sz="2400" dirty="0" smtClean="0"/>
          </a:p>
          <a:p>
            <a:endParaRPr lang="ja-JP" altLang="en-US" sz="2400" dirty="0" smtClean="0"/>
          </a:p>
        </p:txBody>
      </p:sp>
      <p:sp>
        <p:nvSpPr>
          <p:cNvPr id="4" name="テキスト ボックス 3"/>
          <p:cNvSpPr txBox="1"/>
          <p:nvPr/>
        </p:nvSpPr>
        <p:spPr>
          <a:xfrm>
            <a:off x="644220" y="333633"/>
            <a:ext cx="6011413" cy="1015663"/>
          </a:xfrm>
          <a:prstGeom prst="rect">
            <a:avLst/>
          </a:prstGeom>
          <a:noFill/>
        </p:spPr>
        <p:txBody>
          <a:bodyPr wrap="square" rtlCol="0">
            <a:spAutoFit/>
          </a:bodyPr>
          <a:lstStyle/>
          <a:p>
            <a:r>
              <a:rPr kumimoji="1" lang="ja-JP" altLang="en-US" sz="6000" dirty="0" smtClean="0">
                <a:solidFill>
                  <a:schemeClr val="accent2">
                    <a:lumMod val="50000"/>
                  </a:schemeClr>
                </a:solidFill>
                <a:latin typeface="HGP創英角ﾎﾟｯﾌﾟ体" panose="040B0A00000000000000" pitchFamily="50" charset="-128"/>
                <a:ea typeface="HGP創英角ﾎﾟｯﾌﾟ体" panose="040B0A00000000000000" pitchFamily="50" charset="-128"/>
              </a:rPr>
              <a:t>著作権の内容</a:t>
            </a:r>
            <a:endParaRPr kumimoji="1" lang="ja-JP" altLang="en-US" sz="6000" dirty="0">
              <a:solidFill>
                <a:schemeClr val="accent2">
                  <a:lumMod val="50000"/>
                </a:schemeClr>
              </a:solidFill>
              <a:latin typeface="HGP創英角ﾎﾟｯﾌﾟ体" panose="040B0A00000000000000" pitchFamily="50" charset="-128"/>
              <a:ea typeface="HGP創英角ﾎﾟｯﾌﾟ体" panose="040B0A00000000000000" pitchFamily="50" charset="-128"/>
            </a:endParaRPr>
          </a:p>
        </p:txBody>
      </p:sp>
    </p:spTree>
    <p:extLst>
      <p:ext uri="{BB962C8B-B14F-4D97-AF65-F5344CB8AC3E}">
        <p14:creationId xmlns:p14="http://schemas.microsoft.com/office/powerpoint/2010/main" val="546695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718456" y="1881111"/>
            <a:ext cx="10537371" cy="2862322"/>
          </a:xfrm>
          <a:prstGeom prst="rect">
            <a:avLst/>
          </a:prstGeom>
        </p:spPr>
        <p:txBody>
          <a:bodyPr wrap="square">
            <a:spAutoFit/>
          </a:bodyPr>
          <a:lstStyle/>
          <a:p>
            <a:r>
              <a:rPr lang="ja-JP" altLang="en-US" sz="2000" dirty="0" smtClean="0"/>
              <a:t>著作人格権には次のような権利がある。</a:t>
            </a:r>
          </a:p>
          <a:p>
            <a:r>
              <a:rPr lang="ja-JP" altLang="en-US" sz="2000" dirty="0" smtClean="0"/>
              <a:t>公表権	</a:t>
            </a:r>
          </a:p>
          <a:p>
            <a:r>
              <a:rPr lang="ja-JP" altLang="en-US" sz="2000" dirty="0" smtClean="0"/>
              <a:t>作者が著作物を公表するかどうか、公表する場合どのような方法で公表するかをきめる権利。 </a:t>
            </a:r>
          </a:p>
          <a:p>
            <a:r>
              <a:rPr lang="ja-JP" altLang="en-US" sz="2000" dirty="0" smtClean="0"/>
              <a:t>氏名表示権</a:t>
            </a:r>
          </a:p>
          <a:p>
            <a:r>
              <a:rPr lang="ja-JP" altLang="en-US" sz="2000" dirty="0" smtClean="0"/>
              <a:t>著作者が自分の著作物にその氏名を表示するかどうか、表示する場合本名にするか、ペンネームにするかをきめる権利。 </a:t>
            </a:r>
          </a:p>
          <a:p>
            <a:r>
              <a:rPr lang="ja-JP" altLang="en-US" sz="2000" dirty="0" smtClean="0"/>
              <a:t>同一性保持権</a:t>
            </a:r>
          </a:p>
          <a:p>
            <a:r>
              <a:rPr lang="ja-JP" altLang="en-US" sz="2000" dirty="0" smtClean="0"/>
              <a:t>著作者が自分の著作物のタイトルや内容を、ほかの誰かに勝手に変えられない権利。</a:t>
            </a:r>
          </a:p>
          <a:p>
            <a:endParaRPr lang="ja-JP" altLang="en-US" sz="2000" dirty="0"/>
          </a:p>
        </p:txBody>
      </p:sp>
    </p:spTree>
    <p:extLst>
      <p:ext uri="{BB962C8B-B14F-4D97-AF65-F5344CB8AC3E}">
        <p14:creationId xmlns:p14="http://schemas.microsoft.com/office/powerpoint/2010/main" val="34755158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522514" y="1299312"/>
            <a:ext cx="10123714" cy="4524315"/>
          </a:xfrm>
          <a:prstGeom prst="rect">
            <a:avLst/>
          </a:prstGeom>
        </p:spPr>
        <p:txBody>
          <a:bodyPr wrap="square">
            <a:spAutoFit/>
          </a:bodyPr>
          <a:lstStyle/>
          <a:p>
            <a:r>
              <a:rPr lang="ja-JP" altLang="en-US" sz="2400" dirty="0" smtClean="0"/>
              <a:t>著作権者が著作物の利用を許可してその使用料を受け取ることができる権利としての「著作権</a:t>
            </a:r>
            <a:r>
              <a:rPr lang="en-US" altLang="ja-JP" sz="2400" dirty="0" smtClean="0"/>
              <a:t>(</a:t>
            </a:r>
            <a:r>
              <a:rPr lang="ja-JP" altLang="en-US" sz="2400" dirty="0" smtClean="0"/>
              <a:t>財産権</a:t>
            </a:r>
            <a:r>
              <a:rPr lang="en-US" altLang="ja-JP" sz="2400" dirty="0" smtClean="0"/>
              <a:t>)</a:t>
            </a:r>
            <a:r>
              <a:rPr lang="ja-JP" altLang="en-US" sz="2400" dirty="0" smtClean="0"/>
              <a:t>」</a:t>
            </a:r>
          </a:p>
          <a:p>
            <a:endParaRPr lang="ja-JP" altLang="en-US" sz="2400" dirty="0" smtClean="0"/>
          </a:p>
          <a:p>
            <a:r>
              <a:rPr lang="ja-JP" altLang="en-US" sz="2400" dirty="0" smtClean="0"/>
              <a:t>利用方法によってさまざまな権利をきめ細かく定めている。</a:t>
            </a:r>
          </a:p>
          <a:p>
            <a:r>
              <a:rPr lang="ja-JP" altLang="en-US" sz="2400" dirty="0" smtClean="0"/>
              <a:t>複製権</a:t>
            </a:r>
          </a:p>
          <a:p>
            <a:r>
              <a:rPr lang="ja-JP" altLang="en-US" sz="2400" dirty="0" smtClean="0"/>
              <a:t>印刷、写真、コピー機による複写、録音、録画などあらゆる方法で「物に複製する」権利で、著作権の中で最も基本的な権利。この言葉から、著作権制度は、もともとコピー</a:t>
            </a:r>
            <a:r>
              <a:rPr lang="en-US" altLang="ja-JP" sz="2400" dirty="0" smtClean="0"/>
              <a:t>(Copy)</a:t>
            </a:r>
            <a:r>
              <a:rPr lang="ja-JP" altLang="en-US" sz="2400" dirty="0" smtClean="0"/>
              <a:t>に関する権利</a:t>
            </a:r>
            <a:r>
              <a:rPr lang="en-US" altLang="ja-JP" sz="2400" dirty="0" smtClean="0"/>
              <a:t>(Right)</a:t>
            </a:r>
            <a:r>
              <a:rPr lang="ja-JP" altLang="en-US" sz="2400" dirty="0" smtClean="0"/>
              <a:t>から始まったことがわかります。 </a:t>
            </a:r>
          </a:p>
          <a:p>
            <a:endParaRPr lang="ja-JP" altLang="en-US" sz="2400" dirty="0" smtClean="0"/>
          </a:p>
          <a:p>
            <a:r>
              <a:rPr lang="ja-JP" altLang="en-US" sz="2400" dirty="0" smtClean="0"/>
              <a:t>上演権・演奏権</a:t>
            </a:r>
          </a:p>
          <a:p>
            <a:r>
              <a:rPr lang="ja-JP" altLang="en-US" sz="2400" dirty="0" smtClean="0"/>
              <a:t>音楽の演奏会や演劇の上演のように、多くの人に著作物を直接聴かせたり、見せたりする権利</a:t>
            </a:r>
            <a:endParaRPr lang="ja-JP" altLang="en-US" sz="2400" dirty="0"/>
          </a:p>
        </p:txBody>
      </p:sp>
    </p:spTree>
    <p:extLst>
      <p:ext uri="{BB962C8B-B14F-4D97-AF65-F5344CB8AC3E}">
        <p14:creationId xmlns:p14="http://schemas.microsoft.com/office/powerpoint/2010/main" val="21792108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974362" y="899410"/>
            <a:ext cx="9428814" cy="5632311"/>
          </a:xfrm>
          <a:prstGeom prst="rect">
            <a:avLst/>
          </a:prstGeom>
          <a:noFill/>
        </p:spPr>
        <p:txBody>
          <a:bodyPr wrap="square" rtlCol="0">
            <a:spAutoFit/>
          </a:bodyPr>
          <a:lstStyle/>
          <a:p>
            <a:r>
              <a:rPr kumimoji="1" lang="ja-JP" altLang="en-US" sz="8000" b="1" dirty="0" smtClean="0">
                <a:latin typeface="+mj-ea"/>
                <a:ea typeface="+mj-ea"/>
              </a:rPr>
              <a:t>学校における</a:t>
            </a:r>
            <a:endParaRPr kumimoji="1" lang="en-US" altLang="ja-JP" sz="8000" b="1" dirty="0" smtClean="0">
              <a:latin typeface="+mj-ea"/>
              <a:ea typeface="+mj-ea"/>
            </a:endParaRPr>
          </a:p>
          <a:p>
            <a:r>
              <a:rPr kumimoji="1" lang="ja-JP" altLang="en-US" sz="8000" b="1" dirty="0" smtClean="0">
                <a:latin typeface="+mj-ea"/>
                <a:ea typeface="+mj-ea"/>
              </a:rPr>
              <a:t>教育活動と著作権</a:t>
            </a:r>
            <a:endParaRPr kumimoji="1" lang="en-US" altLang="ja-JP" sz="8000" b="1" dirty="0" smtClean="0">
              <a:latin typeface="+mj-ea"/>
              <a:ea typeface="+mj-ea"/>
            </a:endParaRPr>
          </a:p>
          <a:p>
            <a:endParaRPr lang="en-US" altLang="ja-JP" sz="6000" b="1" dirty="0" smtClean="0">
              <a:latin typeface="+mj-ea"/>
              <a:ea typeface="+mj-ea"/>
            </a:endParaRPr>
          </a:p>
          <a:p>
            <a:r>
              <a:rPr lang="ja-JP" altLang="en-US" sz="6000" b="1" dirty="0" smtClean="0">
                <a:latin typeface="+mj-ea"/>
                <a:ea typeface="+mj-ea"/>
              </a:rPr>
              <a:t>～学校における例外措置～</a:t>
            </a:r>
            <a:endParaRPr kumimoji="1" lang="en-US" altLang="ja-JP" sz="6000" b="1" dirty="0" smtClean="0">
              <a:latin typeface="+mj-ea"/>
              <a:ea typeface="+mj-ea"/>
            </a:endParaRPr>
          </a:p>
          <a:p>
            <a:endParaRPr kumimoji="1" lang="ja-JP" altLang="en-US" sz="8000" b="1" dirty="0">
              <a:latin typeface="+mj-ea"/>
              <a:ea typeface="+mj-ea"/>
            </a:endParaRPr>
          </a:p>
        </p:txBody>
      </p:sp>
    </p:spTree>
    <p:extLst>
      <p:ext uri="{BB962C8B-B14F-4D97-AF65-F5344CB8AC3E}">
        <p14:creationId xmlns:p14="http://schemas.microsoft.com/office/powerpoint/2010/main" val="32053857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349115" y="1963710"/>
            <a:ext cx="8919148" cy="1938992"/>
          </a:xfrm>
          <a:prstGeom prst="rect">
            <a:avLst/>
          </a:prstGeom>
          <a:noFill/>
        </p:spPr>
        <p:txBody>
          <a:bodyPr wrap="square" rtlCol="0">
            <a:spAutoFit/>
          </a:bodyPr>
          <a:lstStyle/>
          <a:p>
            <a:r>
              <a:rPr lang="ja-JP" altLang="en-US" sz="6000" b="1" dirty="0" smtClean="0"/>
              <a:t>クイズ形式で</a:t>
            </a:r>
            <a:endParaRPr lang="en-US" altLang="ja-JP" sz="6000" b="1" dirty="0" smtClean="0"/>
          </a:p>
          <a:p>
            <a:r>
              <a:rPr kumimoji="1" lang="ja-JP" altLang="en-US" sz="6000" b="1" dirty="0" smtClean="0"/>
              <a:t>確認していきましょう！</a:t>
            </a:r>
            <a:endParaRPr kumimoji="1" lang="ja-JP" altLang="en-US" sz="6000" b="1" dirty="0"/>
          </a:p>
        </p:txBody>
      </p:sp>
    </p:spTree>
    <p:extLst>
      <p:ext uri="{BB962C8B-B14F-4D97-AF65-F5344CB8AC3E}">
        <p14:creationId xmlns:p14="http://schemas.microsoft.com/office/powerpoint/2010/main" val="41337066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14203" y="1169233"/>
            <a:ext cx="8229600" cy="4062651"/>
          </a:xfrm>
          <a:prstGeom prst="rect">
            <a:avLst/>
          </a:prstGeom>
          <a:noFill/>
        </p:spPr>
        <p:txBody>
          <a:bodyPr wrap="square" rtlCol="0">
            <a:spAutoFit/>
          </a:bodyPr>
          <a:lstStyle/>
          <a:p>
            <a:r>
              <a:rPr kumimoji="1" lang="ja-JP" altLang="en-US" sz="4000" dirty="0" smtClean="0"/>
              <a:t>①</a:t>
            </a:r>
            <a:endParaRPr kumimoji="1" lang="en-US" altLang="ja-JP" sz="4000" dirty="0" smtClean="0"/>
          </a:p>
          <a:p>
            <a:r>
              <a:rPr kumimoji="1" lang="ja-JP" altLang="en-US" sz="4000" dirty="0" smtClean="0"/>
              <a:t>定着が不十分だったテストを</a:t>
            </a:r>
            <a:endParaRPr kumimoji="1" lang="en-US" altLang="ja-JP" sz="4000" dirty="0" smtClean="0"/>
          </a:p>
          <a:p>
            <a:r>
              <a:rPr kumimoji="1" lang="ja-JP" altLang="en-US" sz="4000" dirty="0" smtClean="0"/>
              <a:t>コピーして，再テスト</a:t>
            </a:r>
            <a:r>
              <a:rPr lang="ja-JP" altLang="en-US" sz="4000" dirty="0" smtClean="0"/>
              <a:t>を行うのは，</a:t>
            </a:r>
            <a:endParaRPr lang="en-US" altLang="ja-JP" sz="4000" dirty="0" smtClean="0"/>
          </a:p>
          <a:p>
            <a:r>
              <a:rPr lang="ja-JP" altLang="en-US" sz="4000" dirty="0" smtClean="0"/>
              <a:t>問題なし</a:t>
            </a:r>
            <a:r>
              <a:rPr lang="ja-JP" altLang="en-US" sz="4000" dirty="0"/>
              <a:t>！</a:t>
            </a:r>
            <a:endParaRPr kumimoji="1" lang="en-US" altLang="ja-JP" sz="4000" dirty="0" smtClean="0"/>
          </a:p>
          <a:p>
            <a:endParaRPr lang="en-US" altLang="ja-JP" sz="4000" dirty="0"/>
          </a:p>
          <a:p>
            <a:r>
              <a:rPr kumimoji="1" lang="ja-JP" altLang="en-US" sz="4000" dirty="0" smtClean="0"/>
              <a:t>○か</a:t>
            </a:r>
            <a:r>
              <a:rPr kumimoji="1" lang="en-US" altLang="ja-JP" sz="4000" dirty="0" smtClean="0"/>
              <a:t>×</a:t>
            </a:r>
            <a:r>
              <a:rPr kumimoji="1" lang="ja-JP" altLang="en-US" sz="4000" dirty="0" smtClean="0"/>
              <a:t>か。</a:t>
            </a:r>
            <a:endParaRPr kumimoji="1" lang="en-US" altLang="ja-JP" sz="4000" dirty="0" smtClean="0"/>
          </a:p>
          <a:p>
            <a:endParaRPr kumimoji="1" lang="en-US" altLang="ja-JP" dirty="0" smtClean="0"/>
          </a:p>
        </p:txBody>
      </p:sp>
    </p:spTree>
    <p:extLst>
      <p:ext uri="{BB962C8B-B14F-4D97-AF65-F5344CB8AC3E}">
        <p14:creationId xmlns:p14="http://schemas.microsoft.com/office/powerpoint/2010/main" val="3502852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円/楕円 3"/>
          <p:cNvSpPr/>
          <p:nvPr/>
        </p:nvSpPr>
        <p:spPr>
          <a:xfrm>
            <a:off x="283335" y="5125792"/>
            <a:ext cx="9259910" cy="309094"/>
          </a:xfrm>
          <a:prstGeom prst="ellipse">
            <a:avLst/>
          </a:prstGeom>
          <a:solidFill>
            <a:srgbClr val="FF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2614411" y="347730"/>
            <a:ext cx="6465194" cy="1569660"/>
          </a:xfrm>
          <a:prstGeom prst="rect">
            <a:avLst/>
          </a:prstGeom>
          <a:noFill/>
        </p:spPr>
        <p:txBody>
          <a:bodyPr wrap="square" rtlCol="0">
            <a:spAutoFit/>
          </a:bodyPr>
          <a:lstStyle/>
          <a:p>
            <a:r>
              <a:rPr kumimoji="1" lang="ja-JP" altLang="en-US" sz="6600" dirty="0" smtClean="0"/>
              <a:t>正解は　</a:t>
            </a:r>
            <a:r>
              <a:rPr kumimoji="1" lang="en-US" altLang="ja-JP" sz="9600" dirty="0" smtClean="0"/>
              <a:t>×</a:t>
            </a:r>
            <a:endParaRPr kumimoji="1" lang="ja-JP" altLang="en-US" sz="9600" dirty="0"/>
          </a:p>
        </p:txBody>
      </p:sp>
      <p:sp>
        <p:nvSpPr>
          <p:cNvPr id="3" name="テキスト ボックス 2"/>
          <p:cNvSpPr txBox="1"/>
          <p:nvPr/>
        </p:nvSpPr>
        <p:spPr>
          <a:xfrm>
            <a:off x="283335" y="2110573"/>
            <a:ext cx="11320529" cy="4247317"/>
          </a:xfrm>
          <a:prstGeom prst="rect">
            <a:avLst/>
          </a:prstGeom>
          <a:noFill/>
        </p:spPr>
        <p:txBody>
          <a:bodyPr wrap="square" rtlCol="0">
            <a:spAutoFit/>
          </a:bodyPr>
          <a:lstStyle/>
          <a:p>
            <a:r>
              <a:rPr kumimoji="1" lang="ja-JP" altLang="en-US" dirty="0" smtClean="0"/>
              <a:t>分かってはいるけれど，ついつい</a:t>
            </a:r>
            <a:r>
              <a:rPr kumimoji="1" lang="en-US" altLang="ja-JP" dirty="0" smtClean="0"/>
              <a:t>…</a:t>
            </a:r>
            <a:r>
              <a:rPr kumimoji="1" lang="ja-JP" altLang="en-US" dirty="0" smtClean="0"/>
              <a:t>なんてことありませんか？</a:t>
            </a:r>
            <a:endParaRPr kumimoji="1" lang="en-US" altLang="ja-JP" dirty="0" smtClean="0"/>
          </a:p>
          <a:p>
            <a:endParaRPr lang="en-US" altLang="ja-JP" dirty="0" smtClean="0"/>
          </a:p>
          <a:p>
            <a:endParaRPr lang="en-US" altLang="ja-JP" dirty="0" smtClean="0"/>
          </a:p>
          <a:p>
            <a:r>
              <a:rPr lang="ja-JP" altLang="en-US" dirty="0" smtClean="0"/>
              <a:t>教員及び児童・生徒が、授業の教材として使うために他人の作品をコピーし配布する場合</a:t>
            </a:r>
            <a:r>
              <a:rPr lang="ja-JP" altLang="en-US" sz="1600" dirty="0" smtClean="0"/>
              <a:t>（第３５条第１項）</a:t>
            </a:r>
            <a:endParaRPr lang="en-US" altLang="ja-JP" dirty="0" smtClean="0"/>
          </a:p>
          <a:p>
            <a:endParaRPr lang="en-US" altLang="ja-JP" dirty="0" smtClean="0">
              <a:solidFill>
                <a:srgbClr val="FF0000"/>
              </a:solidFill>
            </a:endParaRPr>
          </a:p>
          <a:p>
            <a:r>
              <a:rPr lang="ja-JP" altLang="en-US" dirty="0" smtClean="0">
                <a:solidFill>
                  <a:srgbClr val="FF0000"/>
                </a:solidFill>
              </a:rPr>
              <a:t>著作権者の了解なしに利用できるための条件</a:t>
            </a:r>
            <a:endParaRPr lang="en-US" altLang="ja-JP" dirty="0" smtClean="0">
              <a:solidFill>
                <a:srgbClr val="FF0000"/>
              </a:solidFill>
            </a:endParaRPr>
          </a:p>
          <a:p>
            <a:r>
              <a:rPr lang="ja-JP" altLang="en-US" dirty="0" smtClean="0"/>
              <a:t>①営利を目的としない教育機関であること</a:t>
            </a:r>
            <a:endParaRPr lang="en-US" altLang="ja-JP" dirty="0" smtClean="0"/>
          </a:p>
          <a:p>
            <a:r>
              <a:rPr lang="ja-JP" altLang="en-US" dirty="0" smtClean="0"/>
              <a:t>②授業を担当する教員やその授業等を受ける児童・生徒がコピーすること</a:t>
            </a:r>
            <a:endParaRPr lang="en-US" altLang="ja-JP" dirty="0" smtClean="0"/>
          </a:p>
          <a:p>
            <a:r>
              <a:rPr lang="ja-JP" altLang="en-US" dirty="0" smtClean="0"/>
              <a:t>③本人（教員等は児童・生徒）の授業で使用すること</a:t>
            </a:r>
            <a:endParaRPr lang="en-US" altLang="ja-JP" dirty="0" smtClean="0"/>
          </a:p>
          <a:p>
            <a:r>
              <a:rPr lang="ja-JP" altLang="en-US" dirty="0" smtClean="0"/>
              <a:t>④コピーは，授業で必要な限度内の部数であること</a:t>
            </a:r>
            <a:endParaRPr lang="en-US" altLang="ja-JP" dirty="0" smtClean="0"/>
          </a:p>
          <a:p>
            <a:r>
              <a:rPr lang="ja-JP" altLang="en-US" dirty="0" smtClean="0"/>
              <a:t>⑤既に公表された著作物であること</a:t>
            </a:r>
            <a:endParaRPr lang="en-US" altLang="ja-JP" dirty="0" smtClean="0"/>
          </a:p>
          <a:p>
            <a:r>
              <a:rPr lang="ja-JP" altLang="en-US" dirty="0" smtClean="0"/>
              <a:t>⑥その著作物の種類や用途などから判断して，著作権者の利益を不当に害しないこと</a:t>
            </a:r>
            <a:endParaRPr lang="en-US" altLang="ja-JP" dirty="0" smtClean="0"/>
          </a:p>
          <a:p>
            <a:r>
              <a:rPr lang="ja-JP" altLang="en-US" dirty="0" smtClean="0"/>
              <a:t>⑦原則として著作物の題名，著作者名などの「出所の明示」をすること</a:t>
            </a:r>
            <a:endParaRPr lang="en-US" altLang="ja-JP" dirty="0" smtClean="0"/>
          </a:p>
          <a:p>
            <a:endParaRPr kumimoji="1" lang="en-US" altLang="ja-JP" dirty="0"/>
          </a:p>
          <a:p>
            <a:endParaRPr kumimoji="1" lang="ja-JP" altLang="en-US" dirty="0"/>
          </a:p>
        </p:txBody>
      </p:sp>
      <p:sp>
        <p:nvSpPr>
          <p:cNvPr id="5" name="テキスト ボックス 4"/>
          <p:cNvSpPr txBox="1"/>
          <p:nvPr/>
        </p:nvSpPr>
        <p:spPr>
          <a:xfrm>
            <a:off x="9543245" y="5125792"/>
            <a:ext cx="2202287" cy="400110"/>
          </a:xfrm>
          <a:prstGeom prst="rect">
            <a:avLst/>
          </a:prstGeom>
          <a:noFill/>
        </p:spPr>
        <p:txBody>
          <a:bodyPr wrap="square" rtlCol="0">
            <a:spAutoFit/>
          </a:bodyPr>
          <a:lstStyle/>
          <a:p>
            <a:r>
              <a:rPr kumimoji="1" lang="ja-JP" altLang="en-US" sz="2000" dirty="0" smtClean="0">
                <a:solidFill>
                  <a:srgbClr val="FF0000"/>
                </a:solidFill>
                <a:latin typeface="ＤＨＰ特太ゴシック体" panose="020B0500000000000000" pitchFamily="50" charset="-128"/>
                <a:ea typeface="ＤＨＰ特太ゴシック体" panose="020B0500000000000000" pitchFamily="50" charset="-128"/>
              </a:rPr>
              <a:t>←この条件に違反</a:t>
            </a:r>
            <a:endParaRPr kumimoji="1" lang="ja-JP" altLang="en-US" sz="2000" dirty="0">
              <a:solidFill>
                <a:srgbClr val="FF0000"/>
              </a:solidFill>
              <a:latin typeface="ＤＨＰ特太ゴシック体" panose="020B0500000000000000" pitchFamily="50" charset="-128"/>
              <a:ea typeface="ＤＨＰ特太ゴシック体" panose="020B0500000000000000" pitchFamily="50" charset="-128"/>
            </a:endParaRPr>
          </a:p>
        </p:txBody>
      </p:sp>
    </p:spTree>
    <p:extLst>
      <p:ext uri="{BB962C8B-B14F-4D97-AF65-F5344CB8AC3E}">
        <p14:creationId xmlns:p14="http://schemas.microsoft.com/office/powerpoint/2010/main" val="20703973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49705" y="764498"/>
            <a:ext cx="11017770" cy="4401205"/>
          </a:xfrm>
          <a:prstGeom prst="rect">
            <a:avLst/>
          </a:prstGeom>
          <a:noFill/>
        </p:spPr>
        <p:txBody>
          <a:bodyPr wrap="square" rtlCol="0">
            <a:spAutoFit/>
          </a:bodyPr>
          <a:lstStyle/>
          <a:p>
            <a:r>
              <a:rPr lang="ja-JP" altLang="en-US" sz="4000" dirty="0"/>
              <a:t>②</a:t>
            </a:r>
            <a:endParaRPr lang="en-US" altLang="ja-JP" sz="4000" dirty="0" smtClean="0"/>
          </a:p>
          <a:p>
            <a:r>
              <a:rPr lang="ja-JP" altLang="en-US" sz="4000" dirty="0" smtClean="0"/>
              <a:t>運動会</a:t>
            </a:r>
            <a:r>
              <a:rPr lang="ja-JP" altLang="en-US" sz="4000" dirty="0"/>
              <a:t>等で、プラカードや看板等</a:t>
            </a:r>
            <a:r>
              <a:rPr lang="ja-JP" altLang="en-US" sz="4000" dirty="0" smtClean="0"/>
              <a:t>に</a:t>
            </a:r>
            <a:endParaRPr lang="en-US" altLang="ja-JP" sz="4000" dirty="0" smtClean="0"/>
          </a:p>
          <a:p>
            <a:r>
              <a:rPr lang="ja-JP" altLang="en-US" sz="4000" dirty="0" smtClean="0"/>
              <a:t>人気</a:t>
            </a:r>
            <a:r>
              <a:rPr lang="ja-JP" altLang="en-US" sz="4000" dirty="0"/>
              <a:t>漫画やアニメーションのキャラクター</a:t>
            </a:r>
            <a:r>
              <a:rPr lang="ja-JP" altLang="en-US" sz="4000" dirty="0" smtClean="0"/>
              <a:t>を</a:t>
            </a:r>
            <a:endParaRPr lang="en-US" altLang="ja-JP" sz="4000" dirty="0" smtClean="0"/>
          </a:p>
          <a:p>
            <a:r>
              <a:rPr lang="ja-JP" altLang="en-US" sz="4000" dirty="0" smtClean="0"/>
              <a:t>描く</a:t>
            </a:r>
            <a:r>
              <a:rPr lang="ja-JP" altLang="en-US" sz="4000" dirty="0"/>
              <a:t>ことは、漫画等の複製に当たり</a:t>
            </a:r>
            <a:r>
              <a:rPr lang="ja-JP" altLang="en-US" sz="4000" dirty="0" smtClean="0"/>
              <a:t>、著作権者</a:t>
            </a:r>
            <a:r>
              <a:rPr lang="ja-JP" altLang="en-US" sz="4000" dirty="0"/>
              <a:t>の許諾が</a:t>
            </a:r>
            <a:r>
              <a:rPr lang="ja-JP" altLang="en-US" sz="4000" dirty="0" smtClean="0"/>
              <a:t>必要である。</a:t>
            </a:r>
            <a:endParaRPr lang="en-US" altLang="ja-JP" sz="4000" dirty="0" smtClean="0"/>
          </a:p>
          <a:p>
            <a:endParaRPr kumimoji="1" lang="en-US" altLang="ja-JP" sz="4000" dirty="0"/>
          </a:p>
          <a:p>
            <a:r>
              <a:rPr lang="ja-JP" altLang="en-US" sz="4000" dirty="0" smtClean="0"/>
              <a:t>○か</a:t>
            </a:r>
            <a:r>
              <a:rPr lang="en-US" altLang="ja-JP" sz="4000" dirty="0" smtClean="0"/>
              <a:t>×</a:t>
            </a:r>
            <a:r>
              <a:rPr lang="ja-JP" altLang="en-US" sz="4000" dirty="0" smtClean="0"/>
              <a:t>か。</a:t>
            </a:r>
            <a:endParaRPr kumimoji="1" lang="ja-JP" altLang="en-US" sz="4000" dirty="0"/>
          </a:p>
        </p:txBody>
      </p:sp>
    </p:spTree>
    <p:extLst>
      <p:ext uri="{BB962C8B-B14F-4D97-AF65-F5344CB8AC3E}">
        <p14:creationId xmlns:p14="http://schemas.microsoft.com/office/powerpoint/2010/main" val="1063184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85756" y="282677"/>
            <a:ext cx="11727201" cy="5940088"/>
          </a:xfrm>
          <a:prstGeom prst="rect">
            <a:avLst/>
          </a:prstGeom>
          <a:noFill/>
        </p:spPr>
        <p:txBody>
          <a:bodyPr wrap="square">
            <a:spAutoFit/>
          </a:bodyPr>
          <a:lstStyle/>
          <a:p>
            <a:r>
              <a:rPr lang="ja-JP" altLang="en-US" sz="4800" b="1" dirty="0" smtClean="0">
                <a:solidFill>
                  <a:schemeClr val="accent2">
                    <a:lumMod val="50000"/>
                  </a:schemeClr>
                </a:solidFill>
                <a:latin typeface="HGP創英角ﾎﾟｯﾌﾟ体" panose="040B0A00000000000000" pitchFamily="50" charset="-128"/>
                <a:ea typeface="HGP創英角ﾎﾟｯﾌﾟ体" panose="040B0A00000000000000" pitchFamily="50" charset="-128"/>
              </a:rPr>
              <a:t>著作権とは</a:t>
            </a:r>
            <a:endParaRPr lang="en-US" altLang="ja-JP" sz="4800" b="1" dirty="0" smtClean="0">
              <a:solidFill>
                <a:schemeClr val="accent2">
                  <a:lumMod val="50000"/>
                </a:schemeClr>
              </a:solidFill>
              <a:latin typeface="HGP創英角ﾎﾟｯﾌﾟ体" panose="040B0A00000000000000" pitchFamily="50" charset="-128"/>
              <a:ea typeface="HGP創英角ﾎﾟｯﾌﾟ体" panose="040B0A00000000000000" pitchFamily="50" charset="-128"/>
            </a:endParaRPr>
          </a:p>
          <a:p>
            <a:r>
              <a:rPr lang="ja-JP" altLang="en-US" sz="2400" dirty="0">
                <a:latin typeface="HGP創英角ﾎﾟｯﾌﾟ体" panose="040B0A00000000000000" pitchFamily="50" charset="-128"/>
                <a:ea typeface="HGP創英角ﾎﾟｯﾌﾟ体" panose="040B0A00000000000000" pitchFamily="50" charset="-128"/>
              </a:rPr>
              <a:t> </a:t>
            </a:r>
            <a:r>
              <a:rPr lang="ja-JP" altLang="en-US" sz="2400" dirty="0" smtClean="0">
                <a:latin typeface="HGP創英角ﾎﾟｯﾌﾟ体" panose="040B0A00000000000000" pitchFamily="50" charset="-128"/>
                <a:ea typeface="HGP創英角ﾎﾟｯﾌﾟ体" panose="040B0A00000000000000" pitchFamily="50" charset="-128"/>
              </a:rPr>
              <a:t>    </a:t>
            </a:r>
            <a:endParaRPr lang="en-US" altLang="ja-JP" sz="2400" dirty="0" smtClean="0">
              <a:latin typeface="HGP創英角ﾎﾟｯﾌﾟ体" panose="040B0A00000000000000" pitchFamily="50" charset="-128"/>
              <a:ea typeface="HGP創英角ﾎﾟｯﾌﾟ体" panose="040B0A00000000000000" pitchFamily="50" charset="-128"/>
            </a:endParaRPr>
          </a:p>
          <a:p>
            <a:pPr lvl="0"/>
            <a:endParaRPr lang="en-US" altLang="ja-JP" sz="2800" dirty="0" smtClean="0">
              <a:solidFill>
                <a:prstClr val="black"/>
              </a:solidFill>
            </a:endParaRPr>
          </a:p>
          <a:p>
            <a:pPr lvl="0"/>
            <a:r>
              <a:rPr lang="ja-JP" altLang="en-US" sz="2800" dirty="0" smtClean="0">
                <a:solidFill>
                  <a:prstClr val="black"/>
                </a:solidFill>
              </a:rPr>
              <a:t>○</a:t>
            </a:r>
            <a:r>
              <a:rPr lang="ja-JP" altLang="en-US" sz="2800" dirty="0">
                <a:solidFill>
                  <a:srgbClr val="FF0000"/>
                </a:solidFill>
              </a:rPr>
              <a:t>著作権法</a:t>
            </a:r>
            <a:r>
              <a:rPr lang="ja-JP" altLang="en-US" sz="2800" dirty="0">
                <a:solidFill>
                  <a:prstClr val="black"/>
                </a:solidFill>
              </a:rPr>
              <a:t>という法律に定められた権利</a:t>
            </a:r>
            <a:r>
              <a:rPr lang="ja-JP" altLang="en-US" sz="2800" dirty="0" smtClean="0">
                <a:solidFill>
                  <a:prstClr val="black"/>
                </a:solidFill>
              </a:rPr>
              <a:t>。</a:t>
            </a:r>
            <a:endParaRPr lang="en-US" altLang="ja-JP" sz="2800" dirty="0" smtClean="0">
              <a:solidFill>
                <a:prstClr val="black"/>
              </a:solidFill>
            </a:endParaRPr>
          </a:p>
          <a:p>
            <a:pPr lvl="0"/>
            <a:endParaRPr lang="en-US" altLang="ja-JP" sz="2800" dirty="0">
              <a:solidFill>
                <a:prstClr val="black"/>
              </a:solidFill>
            </a:endParaRPr>
          </a:p>
          <a:p>
            <a:r>
              <a:rPr lang="ja-JP" altLang="en-US" sz="2800" dirty="0" smtClean="0">
                <a:latin typeface="HGP創英角ﾎﾟｯﾌﾟ体" panose="040B0A00000000000000" pitchFamily="50" charset="-128"/>
                <a:ea typeface="HGP創英角ﾎﾟｯﾌﾟ体" panose="040B0A00000000000000" pitchFamily="50" charset="-128"/>
              </a:rPr>
              <a:t>○著作権の保護の歴史は非常に古い。</a:t>
            </a:r>
            <a:endParaRPr lang="en-US" altLang="ja-JP" sz="2800" dirty="0" smtClean="0">
              <a:latin typeface="HGP創英角ﾎﾟｯﾌﾟ体" panose="040B0A00000000000000" pitchFamily="50" charset="-128"/>
              <a:ea typeface="HGP創英角ﾎﾟｯﾌﾟ体" panose="040B0A00000000000000" pitchFamily="50" charset="-128"/>
            </a:endParaRPr>
          </a:p>
          <a:p>
            <a:r>
              <a:rPr lang="ja-JP" altLang="en-US" sz="2800" dirty="0"/>
              <a:t>　</a:t>
            </a:r>
            <a:r>
              <a:rPr lang="ja-JP" altLang="en-US" sz="2800" dirty="0" smtClean="0">
                <a:solidFill>
                  <a:srgbClr val="FF0000"/>
                </a:solidFill>
              </a:rPr>
              <a:t>１５世紀中頃の印刷術の発明</a:t>
            </a:r>
            <a:r>
              <a:rPr lang="ja-JP" altLang="en-US" sz="2800" dirty="0" smtClean="0"/>
              <a:t>に始まるといわれ，</a:t>
            </a:r>
            <a:endParaRPr lang="en-US" altLang="ja-JP" sz="2800" dirty="0" smtClean="0"/>
          </a:p>
          <a:p>
            <a:r>
              <a:rPr lang="en-US" altLang="ja-JP" sz="2800" dirty="0"/>
              <a:t> </a:t>
            </a:r>
            <a:r>
              <a:rPr lang="en-US" altLang="ja-JP" sz="2800" dirty="0" smtClean="0"/>
              <a:t>   </a:t>
            </a:r>
            <a:r>
              <a:rPr lang="ja-JP" altLang="en-US" sz="2800" dirty="0" smtClean="0"/>
              <a:t>ヨーロッパ諸国では１８世紀から１９世紀にかけて</a:t>
            </a:r>
            <a:endParaRPr lang="en-US" altLang="ja-JP" sz="2800" dirty="0" smtClean="0"/>
          </a:p>
          <a:p>
            <a:r>
              <a:rPr lang="en-US" altLang="ja-JP" sz="2800" dirty="0"/>
              <a:t> </a:t>
            </a:r>
            <a:r>
              <a:rPr lang="en-US" altLang="ja-JP" sz="2800" dirty="0" smtClean="0"/>
              <a:t>  </a:t>
            </a:r>
            <a:r>
              <a:rPr lang="ja-JP" altLang="en-US" sz="2800" dirty="0" smtClean="0"/>
              <a:t>著作権の保護に関する法律が作られた。</a:t>
            </a:r>
            <a:endParaRPr lang="en-US" altLang="ja-JP" sz="2800" dirty="0" smtClean="0"/>
          </a:p>
          <a:p>
            <a:endParaRPr lang="en-US" altLang="ja-JP" sz="2800" dirty="0" smtClean="0"/>
          </a:p>
          <a:p>
            <a:r>
              <a:rPr lang="en-US" altLang="ja-JP" sz="2800" dirty="0" smtClean="0"/>
              <a:t>    </a:t>
            </a:r>
            <a:r>
              <a:rPr lang="ja-JP" altLang="en-US" sz="2800" dirty="0" smtClean="0"/>
              <a:t>日本の著作権法制は， 「図書を出版する者」を保護する規定を持つ</a:t>
            </a:r>
            <a:endParaRPr lang="en-US" altLang="ja-JP" sz="2800" dirty="0" smtClean="0"/>
          </a:p>
          <a:p>
            <a:r>
              <a:rPr lang="ja-JP" altLang="en-US" sz="2800" dirty="0"/>
              <a:t>　 </a:t>
            </a:r>
            <a:r>
              <a:rPr lang="ja-JP" altLang="en-US" sz="2800" dirty="0" smtClean="0">
                <a:solidFill>
                  <a:srgbClr val="FF0000"/>
                </a:solidFill>
              </a:rPr>
              <a:t>「出版条例」（明治２（</a:t>
            </a:r>
            <a:r>
              <a:rPr lang="en-US" altLang="ja-JP" sz="2800" dirty="0" smtClean="0">
                <a:solidFill>
                  <a:srgbClr val="FF0000"/>
                </a:solidFill>
              </a:rPr>
              <a:t>1869</a:t>
            </a:r>
            <a:r>
              <a:rPr lang="ja-JP" altLang="en-US" sz="2800" dirty="0" smtClean="0">
                <a:solidFill>
                  <a:srgbClr val="FF0000"/>
                </a:solidFill>
              </a:rPr>
              <a:t>）年）</a:t>
            </a:r>
            <a:r>
              <a:rPr lang="ja-JP" altLang="en-US" sz="2800" dirty="0" smtClean="0"/>
              <a:t>が先駆と考えられている。</a:t>
            </a:r>
            <a:endParaRPr lang="en-US" altLang="ja-JP" sz="2800" dirty="0" smtClean="0"/>
          </a:p>
          <a:p>
            <a:endParaRPr lang="en-US" altLang="ja-JP" sz="2800" dirty="0" smtClean="0"/>
          </a:p>
        </p:txBody>
      </p:sp>
    </p:spTree>
    <p:extLst>
      <p:ext uri="{BB962C8B-B14F-4D97-AF65-F5344CB8AC3E}">
        <p14:creationId xmlns:p14="http://schemas.microsoft.com/office/powerpoint/2010/main" val="7872667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687132" y="1236372"/>
            <a:ext cx="7405353" cy="1569660"/>
          </a:xfrm>
          <a:prstGeom prst="rect">
            <a:avLst/>
          </a:prstGeom>
          <a:noFill/>
        </p:spPr>
        <p:txBody>
          <a:bodyPr wrap="square" rtlCol="0">
            <a:spAutoFit/>
          </a:bodyPr>
          <a:lstStyle/>
          <a:p>
            <a:r>
              <a:rPr kumimoji="1" lang="ja-JP" altLang="en-US" sz="6000" dirty="0" smtClean="0"/>
              <a:t>正解は　</a:t>
            </a:r>
            <a:r>
              <a:rPr kumimoji="1" lang="en-US" altLang="ja-JP" sz="9600" dirty="0" smtClean="0"/>
              <a:t>×</a:t>
            </a:r>
            <a:endParaRPr kumimoji="1" lang="ja-JP" altLang="en-US" sz="9600" dirty="0"/>
          </a:p>
        </p:txBody>
      </p:sp>
      <p:sp>
        <p:nvSpPr>
          <p:cNvPr id="5" name="テキスト ボックス 4"/>
          <p:cNvSpPr txBox="1"/>
          <p:nvPr/>
        </p:nvSpPr>
        <p:spPr>
          <a:xfrm>
            <a:off x="494762" y="3758484"/>
            <a:ext cx="10194703" cy="1938992"/>
          </a:xfrm>
          <a:prstGeom prst="rect">
            <a:avLst/>
          </a:prstGeom>
          <a:noFill/>
        </p:spPr>
        <p:txBody>
          <a:bodyPr wrap="square" rtlCol="0">
            <a:spAutoFit/>
          </a:bodyPr>
          <a:lstStyle/>
          <a:p>
            <a:r>
              <a:rPr lang="ja-JP" altLang="en-US" sz="2000" dirty="0" smtClean="0"/>
              <a:t>児童</a:t>
            </a:r>
            <a:r>
              <a:rPr lang="ja-JP" altLang="en-US" sz="2000" dirty="0"/>
              <a:t>生徒等の学習者が授業で使うため他人の著作物を複製して利用することは</a:t>
            </a:r>
            <a:r>
              <a:rPr lang="ja-JP" altLang="en-US" sz="2000" dirty="0" smtClean="0"/>
              <a:t>、</a:t>
            </a:r>
            <a:endParaRPr lang="en-US" altLang="ja-JP" sz="2000" dirty="0" smtClean="0"/>
          </a:p>
          <a:p>
            <a:r>
              <a:rPr lang="ja-JP" altLang="en-US" sz="2000" dirty="0" smtClean="0"/>
              <a:t>一定</a:t>
            </a:r>
            <a:r>
              <a:rPr lang="ja-JP" altLang="en-US" sz="2000" dirty="0"/>
              <a:t>の条件の下に著作権者の了解なしにできることになっています</a:t>
            </a:r>
            <a:r>
              <a:rPr lang="en-US" altLang="ja-JP" sz="2000" dirty="0"/>
              <a:t>(</a:t>
            </a:r>
            <a:r>
              <a:rPr lang="ja-JP" altLang="en-US" sz="2000" dirty="0"/>
              <a:t>第３５条</a:t>
            </a:r>
            <a:r>
              <a:rPr lang="en-US" altLang="ja-JP" sz="2000" dirty="0"/>
              <a:t>)</a:t>
            </a:r>
            <a:r>
              <a:rPr lang="ja-JP" altLang="en-US" sz="2000" dirty="0" err="1" smtClean="0"/>
              <a:t>。</a:t>
            </a:r>
            <a:endParaRPr lang="en-US" altLang="ja-JP" sz="2000" dirty="0" smtClean="0"/>
          </a:p>
          <a:p>
            <a:r>
              <a:rPr lang="ja-JP" altLang="en-US" sz="2000" dirty="0" smtClean="0"/>
              <a:t>運動会</a:t>
            </a:r>
            <a:r>
              <a:rPr lang="ja-JP" altLang="en-US" sz="2000" dirty="0"/>
              <a:t>等の特別活動も授業と考えられますので、一般的にはこの特例の適用があると考えられます</a:t>
            </a:r>
            <a:r>
              <a:rPr lang="ja-JP" altLang="en-US" sz="2000" dirty="0" smtClean="0"/>
              <a:t>。</a:t>
            </a:r>
            <a:endParaRPr lang="en-US" altLang="ja-JP" sz="2000" dirty="0" smtClean="0"/>
          </a:p>
          <a:p>
            <a:r>
              <a:rPr lang="ja-JP" altLang="en-US" sz="2000" dirty="0" smtClean="0"/>
              <a:t>なお</a:t>
            </a:r>
            <a:r>
              <a:rPr lang="ja-JP" altLang="en-US" sz="2000" dirty="0"/>
              <a:t>、運動会が終わったあとも恒常的に掲示するなど当初の目的を超えた利用をする場合は、改めて著作権者の了解が必要です（第４９条）。 </a:t>
            </a:r>
            <a:endParaRPr kumimoji="1" lang="ja-JP" altLang="en-US" sz="2000" dirty="0"/>
          </a:p>
        </p:txBody>
      </p:sp>
    </p:spTree>
    <p:extLst>
      <p:ext uri="{BB962C8B-B14F-4D97-AF65-F5344CB8AC3E}">
        <p14:creationId xmlns:p14="http://schemas.microsoft.com/office/powerpoint/2010/main" val="26606118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11368" y="1468192"/>
            <a:ext cx="6310648" cy="707886"/>
          </a:xfrm>
          <a:prstGeom prst="rect">
            <a:avLst/>
          </a:prstGeom>
          <a:noFill/>
        </p:spPr>
        <p:txBody>
          <a:bodyPr wrap="square" rtlCol="0">
            <a:spAutoFit/>
          </a:bodyPr>
          <a:lstStyle/>
          <a:p>
            <a:r>
              <a:rPr kumimoji="1" lang="ja-JP" altLang="en-US" sz="4000" dirty="0" smtClean="0"/>
              <a:t>③</a:t>
            </a:r>
            <a:endParaRPr kumimoji="1" lang="ja-JP" altLang="en-US" sz="4000" dirty="0"/>
          </a:p>
        </p:txBody>
      </p:sp>
    </p:spTree>
    <p:extLst>
      <p:ext uri="{BB962C8B-B14F-4D97-AF65-F5344CB8AC3E}">
        <p14:creationId xmlns:p14="http://schemas.microsoft.com/office/powerpoint/2010/main" val="31257639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991673" y="631064"/>
            <a:ext cx="9646275" cy="4616648"/>
          </a:xfrm>
          <a:prstGeom prst="rect">
            <a:avLst/>
          </a:prstGeom>
          <a:noFill/>
        </p:spPr>
        <p:txBody>
          <a:bodyPr wrap="square" rtlCol="0">
            <a:spAutoFit/>
          </a:bodyPr>
          <a:lstStyle/>
          <a:p>
            <a:r>
              <a:rPr kumimoji="1" lang="ja-JP" altLang="en-US" sz="2400" b="1" dirty="0" smtClean="0"/>
              <a:t>参照</a:t>
            </a:r>
            <a:endParaRPr kumimoji="1" lang="en-US" altLang="ja-JP" sz="2400" b="1" dirty="0" smtClean="0"/>
          </a:p>
          <a:p>
            <a:endParaRPr kumimoji="1" lang="en-US" altLang="ja-JP" dirty="0" smtClean="0"/>
          </a:p>
          <a:p>
            <a:r>
              <a:rPr lang="ja-JP" altLang="en-US" dirty="0">
                <a:latin typeface="+mn-ea"/>
              </a:rPr>
              <a:t>○　著作権　　　　　　　　　　　　　　　　　　</a:t>
            </a:r>
            <a:r>
              <a:rPr lang="ja-JP" altLang="en-US" dirty="0" smtClean="0">
                <a:latin typeface="+mn-ea"/>
              </a:rPr>
              <a:t>                     文化庁</a:t>
            </a:r>
            <a:endParaRPr lang="en-US" altLang="ja-JP" dirty="0">
              <a:latin typeface="+mn-ea"/>
            </a:endParaRPr>
          </a:p>
          <a:p>
            <a:r>
              <a:rPr lang="ja-JP" altLang="en-US" dirty="0">
                <a:latin typeface="+mn-ea"/>
              </a:rPr>
              <a:t>　　</a:t>
            </a:r>
            <a:r>
              <a:rPr lang="en-US" altLang="ja-JP" dirty="0">
                <a:latin typeface="+mn-ea"/>
                <a:hlinkClick r:id="rId2"/>
              </a:rPr>
              <a:t>http://www.bunka.go.jp/seisaku/chosakuken</a:t>
            </a:r>
            <a:r>
              <a:rPr lang="en-US" altLang="ja-JP" dirty="0" smtClean="0">
                <a:latin typeface="+mn-ea"/>
                <a:hlinkClick r:id="rId2"/>
              </a:rPr>
              <a:t>/</a:t>
            </a:r>
            <a:endParaRPr lang="en-US" altLang="ja-JP" dirty="0" smtClean="0">
              <a:latin typeface="+mn-ea"/>
            </a:endParaRPr>
          </a:p>
          <a:p>
            <a:endParaRPr lang="en-US" altLang="ja-JP" dirty="0">
              <a:latin typeface="+mn-ea"/>
            </a:endParaRPr>
          </a:p>
          <a:p>
            <a:r>
              <a:rPr lang="ja-JP" altLang="en-US" dirty="0" smtClean="0"/>
              <a:t>○　著作権テキスト～初めて学ぶ人のために～　平成２８年度</a:t>
            </a:r>
            <a:r>
              <a:rPr lang="ja-JP" altLang="en-US" dirty="0"/>
              <a:t>　</a:t>
            </a:r>
            <a:r>
              <a:rPr lang="ja-JP" altLang="en-US" dirty="0" smtClean="0"/>
              <a:t>　文化庁長官官房著作権課</a:t>
            </a:r>
            <a:endParaRPr lang="en-US" altLang="ja-JP" dirty="0" smtClean="0"/>
          </a:p>
          <a:p>
            <a:r>
              <a:rPr lang="ja-JP" altLang="en-US" dirty="0"/>
              <a:t>　</a:t>
            </a:r>
            <a:r>
              <a:rPr lang="ja-JP" altLang="en-US" dirty="0" smtClean="0"/>
              <a:t>　</a:t>
            </a:r>
            <a:r>
              <a:rPr lang="en-US" altLang="ja-JP" dirty="0">
                <a:latin typeface="+mn-ea"/>
                <a:hlinkClick r:id="rId3"/>
              </a:rPr>
              <a:t>http://</a:t>
            </a:r>
            <a:r>
              <a:rPr lang="en-US" altLang="ja-JP" dirty="0" smtClean="0">
                <a:latin typeface="+mn-ea"/>
                <a:hlinkClick r:id="rId3"/>
              </a:rPr>
              <a:t>www.bunka.go.jp/seisaku/chosakuken/seidokaisetsu/pdf/h28_text.pdf</a:t>
            </a:r>
            <a:endParaRPr lang="en-US" altLang="ja-JP" dirty="0" smtClean="0">
              <a:latin typeface="+mn-ea"/>
            </a:endParaRPr>
          </a:p>
          <a:p>
            <a:endParaRPr lang="en-US" altLang="ja-JP" dirty="0" smtClean="0">
              <a:latin typeface="+mn-ea"/>
            </a:endParaRPr>
          </a:p>
          <a:p>
            <a:r>
              <a:rPr lang="ja-JP" altLang="en-US" dirty="0" smtClean="0"/>
              <a:t>○　著作権</a:t>
            </a:r>
            <a:r>
              <a:rPr lang="en-US" altLang="ja-JP" dirty="0" smtClean="0"/>
              <a:t>Q</a:t>
            </a:r>
            <a:r>
              <a:rPr lang="ja-JP" altLang="en-US" dirty="0" smtClean="0"/>
              <a:t>＆</a:t>
            </a:r>
            <a:r>
              <a:rPr lang="en-US" altLang="ja-JP" dirty="0" smtClean="0"/>
              <a:t>A</a:t>
            </a:r>
            <a:r>
              <a:rPr lang="ja-JP" altLang="en-US" dirty="0" smtClean="0"/>
              <a:t>～著作権なるほど質問箱～　　　　                      文化庁</a:t>
            </a:r>
            <a:endParaRPr lang="en-US" altLang="ja-JP" dirty="0" smtClean="0"/>
          </a:p>
          <a:p>
            <a:r>
              <a:rPr lang="ja-JP" altLang="en-US" dirty="0" smtClean="0">
                <a:latin typeface="+mn-ea"/>
              </a:rPr>
              <a:t>　　</a:t>
            </a:r>
            <a:r>
              <a:rPr lang="en-US" altLang="ja-JP" dirty="0" smtClean="0">
                <a:latin typeface="+mn-ea"/>
                <a:hlinkClick r:id="rId4"/>
              </a:rPr>
              <a:t>http</a:t>
            </a:r>
            <a:r>
              <a:rPr lang="en-US" altLang="ja-JP" dirty="0">
                <a:latin typeface="+mn-ea"/>
                <a:hlinkClick r:id="rId4"/>
              </a:rPr>
              <a:t>://www.bunka.go.jp/chosakuken/naruhodo</a:t>
            </a:r>
            <a:r>
              <a:rPr lang="en-US" altLang="ja-JP" dirty="0" smtClean="0">
                <a:latin typeface="+mn-ea"/>
                <a:hlinkClick r:id="rId4"/>
              </a:rPr>
              <a:t>/</a:t>
            </a:r>
            <a:endParaRPr lang="en-US" altLang="ja-JP" dirty="0" smtClean="0">
              <a:latin typeface="+mn-ea"/>
            </a:endParaRPr>
          </a:p>
          <a:p>
            <a:endParaRPr lang="en-US" altLang="ja-JP" dirty="0">
              <a:latin typeface="+mn-ea"/>
            </a:endParaRPr>
          </a:p>
          <a:p>
            <a:r>
              <a:rPr lang="ja-JP" altLang="en-US" dirty="0" smtClean="0">
                <a:latin typeface="+mn-ea"/>
              </a:rPr>
              <a:t>○　ジャスラの音楽著作権レポート　　　　　　　                    </a:t>
            </a:r>
            <a:r>
              <a:rPr lang="en-US" altLang="ja-JP" dirty="0" smtClean="0">
                <a:latin typeface="+mn-ea"/>
              </a:rPr>
              <a:t>JASRAC</a:t>
            </a:r>
            <a:r>
              <a:rPr lang="ja-JP" altLang="en-US" dirty="0" smtClean="0">
                <a:latin typeface="+mn-ea"/>
              </a:rPr>
              <a:t>　　　　　　　</a:t>
            </a:r>
            <a:endParaRPr lang="en-US" altLang="ja-JP" dirty="0" smtClean="0">
              <a:latin typeface="+mn-ea"/>
            </a:endParaRPr>
          </a:p>
          <a:p>
            <a:r>
              <a:rPr lang="ja-JP" altLang="en-US" dirty="0">
                <a:latin typeface="+mn-ea"/>
              </a:rPr>
              <a:t>　</a:t>
            </a:r>
            <a:r>
              <a:rPr lang="ja-JP" altLang="en-US" dirty="0" smtClean="0">
                <a:latin typeface="+mn-ea"/>
              </a:rPr>
              <a:t>　</a:t>
            </a:r>
            <a:r>
              <a:rPr lang="en-US" altLang="ja-JP" dirty="0">
                <a:latin typeface="+mn-ea"/>
                <a:hlinkClick r:id="rId5"/>
              </a:rPr>
              <a:t>http://</a:t>
            </a:r>
            <a:r>
              <a:rPr lang="en-US" altLang="ja-JP" dirty="0" smtClean="0">
                <a:latin typeface="+mn-ea"/>
                <a:hlinkClick r:id="rId5"/>
              </a:rPr>
              <a:t>www.jasrac.or.jp/park/index.html</a:t>
            </a:r>
            <a:endParaRPr lang="en-US" altLang="ja-JP" dirty="0" smtClean="0">
              <a:latin typeface="+mn-ea"/>
            </a:endParaRPr>
          </a:p>
          <a:p>
            <a:endParaRPr lang="en-US" altLang="ja-JP" dirty="0">
              <a:latin typeface="+mn-ea"/>
            </a:endParaRPr>
          </a:p>
          <a:p>
            <a:r>
              <a:rPr lang="ja-JP" altLang="en-US" dirty="0" smtClean="0">
                <a:latin typeface="+mn-ea"/>
              </a:rPr>
              <a:t>○　もう知らないでは済まされない著作権</a:t>
            </a:r>
            <a:r>
              <a:rPr lang="ja-JP" altLang="en-US" smtClean="0">
                <a:latin typeface="+mn-ea"/>
              </a:rPr>
              <a:t>　                             </a:t>
            </a:r>
            <a:r>
              <a:rPr lang="ja-JP" altLang="en-US" dirty="0" smtClean="0">
                <a:latin typeface="+mn-ea"/>
              </a:rPr>
              <a:t>　　　　　</a:t>
            </a:r>
            <a:endParaRPr lang="en-US" altLang="ja-JP" dirty="0" smtClean="0">
              <a:latin typeface="+mn-ea"/>
            </a:endParaRPr>
          </a:p>
          <a:p>
            <a:endParaRPr kumimoji="1" lang="ja-JP" altLang="en-US" dirty="0">
              <a:latin typeface="+mn-ea"/>
            </a:endParaRPr>
          </a:p>
        </p:txBody>
      </p:sp>
    </p:spTree>
    <p:extLst>
      <p:ext uri="{BB962C8B-B14F-4D97-AF65-F5344CB8AC3E}">
        <p14:creationId xmlns:p14="http://schemas.microsoft.com/office/powerpoint/2010/main" val="3599055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68666" y="148471"/>
            <a:ext cx="11648514" cy="5847755"/>
          </a:xfrm>
          <a:prstGeom prst="rect">
            <a:avLst/>
          </a:prstGeom>
        </p:spPr>
        <p:txBody>
          <a:bodyPr wrap="square">
            <a:spAutoFit/>
          </a:bodyPr>
          <a:lstStyle/>
          <a:p>
            <a:pPr lvl="0"/>
            <a:r>
              <a:rPr lang="ja-JP" altLang="en-US" sz="4800" dirty="0" smtClean="0">
                <a:solidFill>
                  <a:schemeClr val="accent2">
                    <a:lumMod val="50000"/>
                  </a:schemeClr>
                </a:solidFill>
                <a:latin typeface="HGP創英角ﾎﾟｯﾌﾟ体" panose="040B0A00000000000000" pitchFamily="50" charset="-128"/>
                <a:ea typeface="HGP創英角ﾎﾟｯﾌﾟ体" panose="040B0A00000000000000" pitchFamily="50" charset="-128"/>
              </a:rPr>
              <a:t>著作物とは</a:t>
            </a:r>
            <a:endParaRPr lang="en-US" altLang="ja-JP" sz="2800" dirty="0" smtClean="0">
              <a:solidFill>
                <a:schemeClr val="accent2">
                  <a:lumMod val="50000"/>
                </a:schemeClr>
              </a:solidFill>
            </a:endParaRPr>
          </a:p>
          <a:p>
            <a:pPr lvl="0"/>
            <a:endParaRPr lang="en-US" altLang="ja-JP" sz="2800" dirty="0" smtClean="0">
              <a:solidFill>
                <a:prstClr val="black"/>
              </a:solidFill>
            </a:endParaRPr>
          </a:p>
          <a:p>
            <a:pPr lvl="0"/>
            <a:r>
              <a:rPr lang="ja-JP" altLang="en-US" sz="2800" dirty="0" smtClean="0">
                <a:solidFill>
                  <a:prstClr val="black"/>
                </a:solidFill>
              </a:rPr>
              <a:t>○著作者の権利によって「保護」されている</a:t>
            </a:r>
            <a:endParaRPr lang="en-US" altLang="ja-JP" sz="2800" dirty="0" smtClean="0">
              <a:solidFill>
                <a:prstClr val="black"/>
              </a:solidFill>
            </a:endParaRPr>
          </a:p>
          <a:p>
            <a:pPr lvl="0"/>
            <a:r>
              <a:rPr lang="ja-JP" altLang="en-US" sz="2800" dirty="0">
                <a:solidFill>
                  <a:prstClr val="black"/>
                </a:solidFill>
              </a:rPr>
              <a:t>　</a:t>
            </a:r>
            <a:r>
              <a:rPr lang="ja-JP" altLang="en-US" sz="2400" dirty="0" smtClean="0">
                <a:solidFill>
                  <a:prstClr val="black"/>
                </a:solidFill>
              </a:rPr>
              <a:t>（著作者に無断でコピーなどをしてはならないこととされている）</a:t>
            </a:r>
            <a:r>
              <a:rPr lang="ja-JP" altLang="en-US" sz="2800" dirty="0" smtClean="0">
                <a:solidFill>
                  <a:prstClr val="black"/>
                </a:solidFill>
              </a:rPr>
              <a:t>ものは</a:t>
            </a:r>
            <a:endParaRPr lang="en-US" altLang="ja-JP" sz="2800" dirty="0" smtClean="0">
              <a:solidFill>
                <a:prstClr val="black"/>
              </a:solidFill>
            </a:endParaRPr>
          </a:p>
          <a:p>
            <a:pPr lvl="0"/>
            <a:r>
              <a:rPr lang="ja-JP" altLang="en-US" sz="2800" dirty="0" smtClean="0">
                <a:solidFill>
                  <a:prstClr val="black"/>
                </a:solidFill>
              </a:rPr>
              <a:t>　「著作物」といわれる。</a:t>
            </a:r>
            <a:endParaRPr lang="en-US" altLang="ja-JP" sz="2800" dirty="0" smtClean="0">
              <a:solidFill>
                <a:prstClr val="black"/>
              </a:solidFill>
            </a:endParaRPr>
          </a:p>
          <a:p>
            <a:pPr lvl="0"/>
            <a:endParaRPr lang="en-US" altLang="ja-JP" sz="2800" dirty="0">
              <a:solidFill>
                <a:prstClr val="black"/>
              </a:solidFill>
            </a:endParaRPr>
          </a:p>
          <a:p>
            <a:pPr lvl="0"/>
            <a:r>
              <a:rPr lang="ja-JP" altLang="en-US" sz="2800" dirty="0" smtClean="0">
                <a:solidFill>
                  <a:prstClr val="black"/>
                </a:solidFill>
              </a:rPr>
              <a:t>○著作物</a:t>
            </a:r>
            <a:r>
              <a:rPr lang="ja-JP" altLang="en-US" sz="2800" dirty="0">
                <a:solidFill>
                  <a:prstClr val="black"/>
                </a:solidFill>
              </a:rPr>
              <a:t>　</a:t>
            </a:r>
            <a:r>
              <a:rPr lang="ja-JP" altLang="en-US" sz="2800" dirty="0" smtClean="0">
                <a:solidFill>
                  <a:prstClr val="black"/>
                </a:solidFill>
              </a:rPr>
              <a:t>＝　</a:t>
            </a:r>
            <a:r>
              <a:rPr lang="en-US" altLang="ja-JP" sz="2800" dirty="0" smtClean="0">
                <a:solidFill>
                  <a:prstClr val="black"/>
                </a:solidFill>
              </a:rPr>
              <a:t>｢</a:t>
            </a:r>
            <a:r>
              <a:rPr lang="ja-JP" altLang="en-US" sz="2800" dirty="0">
                <a:solidFill>
                  <a:srgbClr val="FF0000"/>
                </a:solidFill>
              </a:rPr>
              <a:t>思想</a:t>
            </a:r>
            <a:r>
              <a:rPr lang="ja-JP" altLang="en-US" sz="2800" dirty="0">
                <a:solidFill>
                  <a:prstClr val="black"/>
                </a:solidFill>
              </a:rPr>
              <a:t>又は</a:t>
            </a:r>
            <a:r>
              <a:rPr lang="ja-JP" altLang="en-US" sz="2800" dirty="0">
                <a:solidFill>
                  <a:srgbClr val="FF0000"/>
                </a:solidFill>
              </a:rPr>
              <a:t>感情</a:t>
            </a:r>
            <a:r>
              <a:rPr lang="ja-JP" altLang="en-US" sz="2800" dirty="0">
                <a:solidFill>
                  <a:prstClr val="black"/>
                </a:solidFill>
              </a:rPr>
              <a:t>を創作的に表現したものであつて，</a:t>
            </a:r>
            <a:endParaRPr lang="en-US" altLang="ja-JP" sz="2800" dirty="0">
              <a:solidFill>
                <a:prstClr val="black"/>
              </a:solidFill>
            </a:endParaRPr>
          </a:p>
          <a:p>
            <a:pPr lvl="0"/>
            <a:r>
              <a:rPr lang="ja-JP" altLang="en-US" sz="2800" dirty="0">
                <a:solidFill>
                  <a:prstClr val="black"/>
                </a:solidFill>
              </a:rPr>
              <a:t>　　</a:t>
            </a:r>
            <a:r>
              <a:rPr lang="ja-JP" altLang="en-US" sz="2800" dirty="0" smtClean="0">
                <a:solidFill>
                  <a:prstClr val="black"/>
                </a:solidFill>
              </a:rPr>
              <a:t>　　　　</a:t>
            </a:r>
            <a:r>
              <a:rPr lang="ja-JP" altLang="en-US" sz="2800" dirty="0">
                <a:solidFill>
                  <a:prstClr val="black"/>
                </a:solidFill>
              </a:rPr>
              <a:t>  </a:t>
            </a:r>
            <a:r>
              <a:rPr lang="ja-JP" altLang="en-US" sz="2800" dirty="0" smtClean="0">
                <a:solidFill>
                  <a:prstClr val="black"/>
                </a:solidFill>
              </a:rPr>
              <a:t>　</a:t>
            </a:r>
            <a:r>
              <a:rPr lang="ja-JP" altLang="en-US" sz="2800" dirty="0" smtClean="0">
                <a:solidFill>
                  <a:srgbClr val="FF0000"/>
                </a:solidFill>
              </a:rPr>
              <a:t>文芸</a:t>
            </a:r>
            <a:r>
              <a:rPr lang="ja-JP" altLang="en-US" sz="2800" dirty="0">
                <a:solidFill>
                  <a:srgbClr val="FF0000"/>
                </a:solidFill>
              </a:rPr>
              <a:t>，学術，又は美術又は音楽</a:t>
            </a:r>
            <a:r>
              <a:rPr lang="ja-JP" altLang="en-US" sz="2800" dirty="0">
                <a:solidFill>
                  <a:prstClr val="black"/>
                </a:solidFill>
              </a:rPr>
              <a:t>の範囲に属する</a:t>
            </a:r>
            <a:r>
              <a:rPr lang="ja-JP" altLang="en-US" sz="2800" dirty="0" smtClean="0">
                <a:solidFill>
                  <a:prstClr val="black"/>
                </a:solidFill>
              </a:rPr>
              <a:t>もの」</a:t>
            </a:r>
            <a:endParaRPr lang="en-US" altLang="ja-JP" sz="2800" dirty="0">
              <a:solidFill>
                <a:prstClr val="black"/>
              </a:solidFill>
            </a:endParaRPr>
          </a:p>
          <a:p>
            <a:pPr lvl="0"/>
            <a:r>
              <a:rPr lang="ja-JP" altLang="en-US" sz="2800" dirty="0" smtClean="0">
                <a:solidFill>
                  <a:prstClr val="black"/>
                </a:solidFill>
              </a:rPr>
              <a:t>　　　　　　　</a:t>
            </a:r>
            <a:r>
              <a:rPr lang="ja-JP" altLang="en-US" sz="2800" dirty="0">
                <a:solidFill>
                  <a:prstClr val="black"/>
                </a:solidFill>
              </a:rPr>
              <a:t> </a:t>
            </a:r>
            <a:r>
              <a:rPr lang="ja-JP" altLang="en-US" sz="2800" dirty="0" smtClean="0">
                <a:solidFill>
                  <a:prstClr val="black"/>
                </a:solidFill>
              </a:rPr>
              <a:t>                               （著作権法第２条第１項第１号）</a:t>
            </a:r>
            <a:endParaRPr lang="en-US" altLang="ja-JP" sz="2800" dirty="0">
              <a:solidFill>
                <a:prstClr val="black"/>
              </a:solidFill>
            </a:endParaRPr>
          </a:p>
          <a:p>
            <a:pPr lvl="0"/>
            <a:endParaRPr lang="en-US" altLang="ja-JP" sz="2800" dirty="0">
              <a:solidFill>
                <a:prstClr val="black"/>
              </a:solidFill>
            </a:endParaRPr>
          </a:p>
          <a:p>
            <a:pPr lvl="0"/>
            <a:r>
              <a:rPr lang="ja-JP" altLang="en-US" sz="2800" dirty="0" smtClean="0">
                <a:solidFill>
                  <a:prstClr val="black"/>
                </a:solidFill>
              </a:rPr>
              <a:t>○</a:t>
            </a:r>
            <a:r>
              <a:rPr lang="ja-JP" altLang="en-US" sz="2800" dirty="0">
                <a:solidFill>
                  <a:prstClr val="black"/>
                </a:solidFill>
              </a:rPr>
              <a:t>著作者の</a:t>
            </a:r>
            <a:r>
              <a:rPr lang="ja-JP" altLang="en-US" sz="2800" dirty="0">
                <a:solidFill>
                  <a:srgbClr val="FF0000"/>
                </a:solidFill>
              </a:rPr>
              <a:t>利益</a:t>
            </a:r>
            <a:r>
              <a:rPr lang="ja-JP" altLang="en-US" sz="2800" dirty="0">
                <a:solidFill>
                  <a:prstClr val="black"/>
                </a:solidFill>
              </a:rPr>
              <a:t>を守り，著作者の</a:t>
            </a:r>
            <a:r>
              <a:rPr lang="ja-JP" altLang="en-US" sz="2800" dirty="0">
                <a:solidFill>
                  <a:srgbClr val="FF0000"/>
                </a:solidFill>
              </a:rPr>
              <a:t>努力</a:t>
            </a:r>
            <a:r>
              <a:rPr lang="ja-JP" altLang="en-US" sz="2800" dirty="0">
                <a:solidFill>
                  <a:prstClr val="black"/>
                </a:solidFill>
              </a:rPr>
              <a:t>に報いることで</a:t>
            </a:r>
            <a:r>
              <a:rPr lang="ja-JP" altLang="en-US" sz="2800" dirty="0" smtClean="0">
                <a:solidFill>
                  <a:prstClr val="black"/>
                </a:solidFill>
              </a:rPr>
              <a:t>，</a:t>
            </a:r>
            <a:endParaRPr lang="en-US" altLang="ja-JP" sz="2800" dirty="0">
              <a:solidFill>
                <a:prstClr val="black"/>
              </a:solidFill>
            </a:endParaRPr>
          </a:p>
          <a:p>
            <a:pPr lvl="0"/>
            <a:r>
              <a:rPr lang="en-US" altLang="ja-JP" sz="2800" dirty="0" smtClean="0">
                <a:solidFill>
                  <a:prstClr val="black"/>
                </a:solidFill>
              </a:rPr>
              <a:t>    </a:t>
            </a:r>
            <a:r>
              <a:rPr lang="ja-JP" altLang="en-US" sz="2800" dirty="0" smtClean="0">
                <a:solidFill>
                  <a:srgbClr val="FF0000"/>
                </a:solidFill>
              </a:rPr>
              <a:t>文化</a:t>
            </a:r>
            <a:r>
              <a:rPr lang="ja-JP" altLang="en-US" sz="2800" dirty="0">
                <a:solidFill>
                  <a:srgbClr val="FF0000"/>
                </a:solidFill>
              </a:rPr>
              <a:t>が発展</a:t>
            </a:r>
            <a:r>
              <a:rPr lang="ja-JP" altLang="en-US" sz="2800" dirty="0" smtClean="0">
                <a:solidFill>
                  <a:prstClr val="black"/>
                </a:solidFill>
              </a:rPr>
              <a:t>すること</a:t>
            </a:r>
            <a:r>
              <a:rPr lang="ja-JP" altLang="en-US" sz="2800" dirty="0">
                <a:solidFill>
                  <a:prstClr val="black"/>
                </a:solidFill>
              </a:rPr>
              <a:t>を目的としている。</a:t>
            </a:r>
          </a:p>
          <a:p>
            <a:pPr lvl="0"/>
            <a:endParaRPr lang="ja-JP" altLang="en-US" dirty="0">
              <a:solidFill>
                <a:prstClr val="black"/>
              </a:solidFill>
            </a:endParaRPr>
          </a:p>
        </p:txBody>
      </p:sp>
    </p:spTree>
    <p:extLst>
      <p:ext uri="{BB962C8B-B14F-4D97-AF65-F5344CB8AC3E}">
        <p14:creationId xmlns:p14="http://schemas.microsoft.com/office/powerpoint/2010/main" val="4255589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382263" y="1557201"/>
            <a:ext cx="8776762" cy="3570208"/>
          </a:xfrm>
          <a:prstGeom prst="rect">
            <a:avLst/>
          </a:prstGeom>
        </p:spPr>
        <p:txBody>
          <a:bodyPr wrap="none">
            <a:spAutoFit/>
          </a:bodyPr>
          <a:lstStyle/>
          <a:p>
            <a:r>
              <a:rPr lang="ja-JP" altLang="en-US" sz="3600" dirty="0" smtClean="0"/>
              <a:t>それでは，突然ですが</a:t>
            </a:r>
            <a:r>
              <a:rPr lang="en-US" altLang="ja-JP" sz="3600" dirty="0" smtClean="0"/>
              <a:t>…</a:t>
            </a:r>
          </a:p>
          <a:p>
            <a:endParaRPr lang="en-US" altLang="ja-JP" sz="2000" dirty="0"/>
          </a:p>
          <a:p>
            <a:endParaRPr lang="en-US" altLang="ja-JP" sz="2000" dirty="0" smtClean="0"/>
          </a:p>
          <a:p>
            <a:r>
              <a:rPr lang="ja-JP" altLang="en-US" sz="15000" dirty="0" smtClean="0">
                <a:solidFill>
                  <a:schemeClr val="accent1">
                    <a:lumMod val="75000"/>
                  </a:schemeClr>
                </a:solidFill>
                <a:latin typeface="HGP創英角ﾎﾟｯﾌﾟ体" panose="040B0A00000000000000" pitchFamily="50" charset="-128"/>
                <a:ea typeface="HGP創英角ﾎﾟｯﾌﾟ体" panose="040B0A00000000000000" pitchFamily="50" charset="-128"/>
              </a:rPr>
              <a:t>クイズ</a:t>
            </a:r>
            <a:r>
              <a:rPr lang="ja-JP" altLang="en-US" sz="9600" dirty="0" smtClean="0"/>
              <a:t>です！</a:t>
            </a:r>
            <a:endParaRPr lang="en-US" altLang="ja-JP" sz="9600" dirty="0"/>
          </a:p>
        </p:txBody>
      </p:sp>
    </p:spTree>
    <p:extLst>
      <p:ext uri="{BB962C8B-B14F-4D97-AF65-F5344CB8AC3E}">
        <p14:creationId xmlns:p14="http://schemas.microsoft.com/office/powerpoint/2010/main" val="3471230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871469" y="1133340"/>
            <a:ext cx="10732395" cy="4431983"/>
          </a:xfrm>
          <a:prstGeom prst="rect">
            <a:avLst/>
          </a:prstGeom>
        </p:spPr>
        <p:txBody>
          <a:bodyPr wrap="square">
            <a:spAutoFit/>
          </a:bodyPr>
          <a:lstStyle/>
          <a:p>
            <a:r>
              <a:rPr lang="ja-JP" altLang="en-US" sz="6600" dirty="0" smtClean="0">
                <a:latin typeface="HGP創英角ﾎﾟｯﾌﾟ体" panose="040B0A00000000000000" pitchFamily="50" charset="-128"/>
                <a:ea typeface="HGP創英角ﾎﾟｯﾌﾟ体" panose="040B0A00000000000000" pitchFamily="50" charset="-128"/>
              </a:rPr>
              <a:t>①</a:t>
            </a:r>
            <a:endParaRPr lang="en-US" altLang="ja-JP" sz="6600" dirty="0" smtClean="0">
              <a:latin typeface="HGP創英角ﾎﾟｯﾌﾟ体" panose="040B0A00000000000000" pitchFamily="50" charset="-128"/>
              <a:ea typeface="HGP創英角ﾎﾟｯﾌﾟ体" panose="040B0A00000000000000" pitchFamily="50" charset="-128"/>
            </a:endParaRPr>
          </a:p>
          <a:p>
            <a:r>
              <a:rPr lang="ja-JP" altLang="en-US" sz="5400" dirty="0" smtClean="0">
                <a:latin typeface="HGP創英角ﾎﾟｯﾌﾟ体" panose="040B0A00000000000000" pitchFamily="50" charset="-128"/>
                <a:ea typeface="HGP創英角ﾎﾟｯﾌﾟ体" panose="040B0A00000000000000" pitchFamily="50" charset="-128"/>
              </a:rPr>
              <a:t>「</a:t>
            </a:r>
            <a:r>
              <a:rPr lang="ja-JP" altLang="en-US" sz="5400" dirty="0">
                <a:latin typeface="HGP創英角ﾎﾟｯﾌﾟ体" panose="040B0A00000000000000" pitchFamily="50" charset="-128"/>
                <a:ea typeface="HGP創英角ﾎﾟｯﾌﾟ体" panose="040B0A00000000000000" pitchFamily="50" charset="-128"/>
              </a:rPr>
              <a:t>東京タワーの高さ：３３３メートル」というデータは著作物に該当する</a:t>
            </a:r>
            <a:r>
              <a:rPr lang="ja-JP" altLang="en-US" sz="5400" dirty="0" smtClean="0">
                <a:latin typeface="HGP創英角ﾎﾟｯﾌﾟ体" panose="040B0A00000000000000" pitchFamily="50" charset="-128"/>
                <a:ea typeface="HGP創英角ﾎﾟｯﾌﾟ体" panose="040B0A00000000000000" pitchFamily="50" charset="-128"/>
              </a:rPr>
              <a:t>。</a:t>
            </a:r>
            <a:endParaRPr lang="en-US" altLang="ja-JP" sz="5400" dirty="0" smtClean="0">
              <a:latin typeface="HGP創英角ﾎﾟｯﾌﾟ体" panose="040B0A00000000000000" pitchFamily="50" charset="-128"/>
              <a:ea typeface="HGP創英角ﾎﾟｯﾌﾟ体" panose="040B0A00000000000000" pitchFamily="50" charset="-128"/>
            </a:endParaRPr>
          </a:p>
          <a:p>
            <a:endParaRPr lang="en-US" altLang="ja-JP" sz="5400" dirty="0">
              <a:latin typeface="HGP創英角ﾎﾟｯﾌﾟ体" panose="040B0A00000000000000" pitchFamily="50" charset="-128"/>
              <a:ea typeface="HGP創英角ﾎﾟｯﾌﾟ体" panose="040B0A00000000000000" pitchFamily="50" charset="-128"/>
            </a:endParaRPr>
          </a:p>
          <a:p>
            <a:r>
              <a:rPr lang="ja-JP" altLang="en-US" sz="5400" dirty="0" smtClean="0">
                <a:latin typeface="HGP創英角ﾎﾟｯﾌﾟ体" panose="040B0A00000000000000" pitchFamily="50" charset="-128"/>
                <a:ea typeface="HGP創英角ﾎﾟｯﾌﾟ体" panose="040B0A00000000000000" pitchFamily="50" charset="-128"/>
              </a:rPr>
              <a:t>○</a:t>
            </a:r>
            <a:r>
              <a:rPr lang="ja-JP" altLang="en-US" sz="5400" dirty="0">
                <a:latin typeface="HGP創英角ﾎﾟｯﾌﾟ体" panose="040B0A00000000000000" pitchFamily="50" charset="-128"/>
                <a:ea typeface="HGP創英角ﾎﾟｯﾌﾟ体" panose="040B0A00000000000000" pitchFamily="50" charset="-128"/>
              </a:rPr>
              <a:t>か</a:t>
            </a:r>
            <a:r>
              <a:rPr lang="en-US" altLang="ja-JP" sz="5400" dirty="0">
                <a:latin typeface="HGP創英角ﾎﾟｯﾌﾟ体" panose="040B0A00000000000000" pitchFamily="50" charset="-128"/>
                <a:ea typeface="HGP創英角ﾎﾟｯﾌﾟ体" panose="040B0A00000000000000" pitchFamily="50" charset="-128"/>
              </a:rPr>
              <a:t>×</a:t>
            </a:r>
            <a:r>
              <a:rPr lang="ja-JP" altLang="en-US" sz="5400" dirty="0">
                <a:latin typeface="HGP創英角ﾎﾟｯﾌﾟ体" panose="040B0A00000000000000" pitchFamily="50" charset="-128"/>
                <a:ea typeface="HGP創英角ﾎﾟｯﾌﾟ体" panose="040B0A00000000000000" pitchFamily="50" charset="-128"/>
              </a:rPr>
              <a:t>か</a:t>
            </a:r>
            <a:r>
              <a:rPr lang="en-US" altLang="ja-JP" sz="5400" dirty="0">
                <a:latin typeface="HGP創英角ﾎﾟｯﾌﾟ体" panose="040B0A00000000000000" pitchFamily="50" charset="-128"/>
                <a:ea typeface="HGP創英角ﾎﾟｯﾌﾟ体" panose="040B0A00000000000000" pitchFamily="50" charset="-128"/>
              </a:rPr>
              <a:t>?</a:t>
            </a:r>
          </a:p>
        </p:txBody>
      </p:sp>
    </p:spTree>
    <p:extLst>
      <p:ext uri="{BB962C8B-B14F-4D97-AF65-F5344CB8AC3E}">
        <p14:creationId xmlns:p14="http://schemas.microsoft.com/office/powerpoint/2010/main" val="354894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451020" y="1370353"/>
            <a:ext cx="9328597" cy="3570208"/>
          </a:xfrm>
          <a:prstGeom prst="rect">
            <a:avLst/>
          </a:prstGeom>
        </p:spPr>
        <p:txBody>
          <a:bodyPr wrap="square">
            <a:spAutoFit/>
          </a:bodyPr>
          <a:lstStyle/>
          <a:p>
            <a:r>
              <a:rPr lang="ja-JP" altLang="en-US" sz="8000" dirty="0"/>
              <a:t>正解</a:t>
            </a:r>
            <a:r>
              <a:rPr lang="ja-JP" altLang="en-US" sz="8000" dirty="0" smtClean="0"/>
              <a:t>は　</a:t>
            </a:r>
            <a:r>
              <a:rPr lang="en-US" altLang="ja-JP" sz="8000" dirty="0" smtClean="0"/>
              <a:t>×</a:t>
            </a:r>
            <a:endParaRPr lang="en-US" altLang="ja-JP" sz="8000" dirty="0"/>
          </a:p>
          <a:p>
            <a:r>
              <a:rPr lang="ja-JP" altLang="en-US" dirty="0"/>
              <a:t>　</a:t>
            </a:r>
            <a:endParaRPr lang="en-US" altLang="ja-JP" dirty="0" smtClean="0"/>
          </a:p>
          <a:p>
            <a:endParaRPr lang="en-US" altLang="ja-JP" dirty="0"/>
          </a:p>
          <a:p>
            <a:endParaRPr lang="en-US" altLang="ja-JP" dirty="0" smtClean="0"/>
          </a:p>
          <a:p>
            <a:endParaRPr lang="en-US" altLang="ja-JP" dirty="0"/>
          </a:p>
          <a:p>
            <a:endParaRPr lang="en-US" altLang="ja-JP" dirty="0" smtClean="0"/>
          </a:p>
          <a:p>
            <a:r>
              <a:rPr lang="en-US" altLang="ja-JP" sz="2800" dirty="0" smtClean="0"/>
              <a:t>※</a:t>
            </a:r>
            <a:r>
              <a:rPr lang="ja-JP" altLang="en-US" sz="2800" dirty="0"/>
              <a:t>単なるデータなどは人の思想や感情を伴わないため</a:t>
            </a:r>
            <a:r>
              <a:rPr lang="ja-JP" altLang="en-US" sz="2800" dirty="0" smtClean="0"/>
              <a:t>，</a:t>
            </a:r>
            <a:endParaRPr lang="en-US" altLang="ja-JP" sz="2800" dirty="0" smtClean="0"/>
          </a:p>
          <a:p>
            <a:r>
              <a:rPr lang="ja-JP" altLang="en-US" sz="2800" dirty="0"/>
              <a:t>　 </a:t>
            </a:r>
            <a:r>
              <a:rPr lang="ja-JP" altLang="en-US" sz="2800" dirty="0" smtClean="0"/>
              <a:t>著作物</a:t>
            </a:r>
            <a:r>
              <a:rPr lang="ja-JP" altLang="en-US" sz="2800" dirty="0"/>
              <a:t>から</a:t>
            </a:r>
            <a:r>
              <a:rPr lang="ja-JP" altLang="en-US" sz="2800" dirty="0" smtClean="0"/>
              <a:t>除かれ</a:t>
            </a:r>
            <a:r>
              <a:rPr lang="ja-JP" altLang="en-US" sz="2800" dirty="0"/>
              <a:t>る</a:t>
            </a:r>
            <a:r>
              <a:rPr lang="ja-JP" altLang="en-US" sz="2800" dirty="0" smtClean="0"/>
              <a:t>。</a:t>
            </a:r>
            <a:endParaRPr lang="en-US" altLang="ja-JP" sz="2800" dirty="0"/>
          </a:p>
        </p:txBody>
      </p:sp>
    </p:spTree>
    <p:extLst>
      <p:ext uri="{BB962C8B-B14F-4D97-AF65-F5344CB8AC3E}">
        <p14:creationId xmlns:p14="http://schemas.microsoft.com/office/powerpoint/2010/main" val="472545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818688" y="670884"/>
            <a:ext cx="9895268" cy="5170646"/>
          </a:xfrm>
          <a:prstGeom prst="rect">
            <a:avLst/>
          </a:prstGeom>
        </p:spPr>
        <p:txBody>
          <a:bodyPr wrap="square">
            <a:spAutoFit/>
          </a:bodyPr>
          <a:lstStyle/>
          <a:p>
            <a:r>
              <a:rPr lang="ja-JP" altLang="en-US" sz="6000" dirty="0" smtClean="0">
                <a:latin typeface="HGP創英角ﾎﾟｯﾌﾟ体" panose="040B0A00000000000000" pitchFamily="50" charset="-128"/>
                <a:ea typeface="HGP創英角ﾎﾟｯﾌﾟ体" panose="040B0A00000000000000" pitchFamily="50" charset="-128"/>
              </a:rPr>
              <a:t>②</a:t>
            </a:r>
            <a:endParaRPr lang="en-US" altLang="ja-JP" sz="6000" dirty="0" smtClean="0">
              <a:latin typeface="HGP創英角ﾎﾟｯﾌﾟ体" panose="040B0A00000000000000" pitchFamily="50" charset="-128"/>
              <a:ea typeface="HGP創英角ﾎﾟｯﾌﾟ体" panose="040B0A00000000000000" pitchFamily="50" charset="-128"/>
            </a:endParaRPr>
          </a:p>
          <a:p>
            <a:r>
              <a:rPr lang="ja-JP" altLang="en-US" sz="5400" dirty="0" smtClean="0">
                <a:latin typeface="HGP創英角ﾎﾟｯﾌﾟ体" panose="040B0A00000000000000" pitchFamily="50" charset="-128"/>
                <a:ea typeface="HGP創英角ﾎﾟｯﾌﾟ体" panose="040B0A00000000000000" pitchFamily="50" charset="-128"/>
              </a:rPr>
              <a:t>Ａ</a:t>
            </a:r>
            <a:r>
              <a:rPr lang="ja-JP" altLang="en-US" sz="5400" dirty="0">
                <a:latin typeface="HGP創英角ﾎﾟｯﾌﾟ体" panose="040B0A00000000000000" pitchFamily="50" charset="-128"/>
                <a:ea typeface="HGP創英角ﾎﾟｯﾌﾟ体" panose="040B0A00000000000000" pitchFamily="50" charset="-128"/>
              </a:rPr>
              <a:t>先生の頭に浮かんで</a:t>
            </a:r>
            <a:r>
              <a:rPr lang="ja-JP" altLang="en-US" sz="5400" dirty="0" smtClean="0">
                <a:latin typeface="HGP創英角ﾎﾟｯﾌﾟ体" panose="040B0A00000000000000" pitchFamily="50" charset="-128"/>
                <a:ea typeface="HGP創英角ﾎﾟｯﾌﾟ体" panose="040B0A00000000000000" pitchFamily="50" charset="-128"/>
              </a:rPr>
              <a:t>いる</a:t>
            </a:r>
            <a:endParaRPr lang="en-US" altLang="ja-JP" sz="5400" dirty="0" smtClean="0">
              <a:latin typeface="HGP創英角ﾎﾟｯﾌﾟ体" panose="040B0A00000000000000" pitchFamily="50" charset="-128"/>
              <a:ea typeface="HGP創英角ﾎﾟｯﾌﾟ体" panose="040B0A00000000000000" pitchFamily="50" charset="-128"/>
            </a:endParaRPr>
          </a:p>
          <a:p>
            <a:r>
              <a:rPr lang="ja-JP" altLang="en-US" sz="5400" dirty="0" smtClean="0">
                <a:latin typeface="HGP創英角ﾎﾟｯﾌﾟ体" panose="040B0A00000000000000" pitchFamily="50" charset="-128"/>
                <a:ea typeface="HGP創英角ﾎﾟｯﾌﾟ体" panose="040B0A00000000000000" pitchFamily="50" charset="-128"/>
              </a:rPr>
              <a:t>素晴らしい</a:t>
            </a:r>
            <a:r>
              <a:rPr lang="ja-JP" altLang="en-US" sz="5400" dirty="0">
                <a:latin typeface="HGP創英角ﾎﾟｯﾌﾟ体" panose="040B0A00000000000000" pitchFamily="50" charset="-128"/>
                <a:ea typeface="HGP創英角ﾎﾟｯﾌﾟ体" panose="040B0A00000000000000" pitchFamily="50" charset="-128"/>
              </a:rPr>
              <a:t>アイディアは著作物に該当する</a:t>
            </a:r>
            <a:r>
              <a:rPr lang="ja-JP" altLang="en-US" sz="5400" dirty="0" smtClean="0">
                <a:latin typeface="HGP創英角ﾎﾟｯﾌﾟ体" panose="040B0A00000000000000" pitchFamily="50" charset="-128"/>
                <a:ea typeface="HGP創英角ﾎﾟｯﾌﾟ体" panose="040B0A00000000000000" pitchFamily="50" charset="-128"/>
              </a:rPr>
              <a:t>。</a:t>
            </a:r>
            <a:endParaRPr lang="en-US" altLang="ja-JP" sz="5400" dirty="0" smtClean="0">
              <a:latin typeface="HGP創英角ﾎﾟｯﾌﾟ体" panose="040B0A00000000000000" pitchFamily="50" charset="-128"/>
              <a:ea typeface="HGP創英角ﾎﾟｯﾌﾟ体" panose="040B0A00000000000000" pitchFamily="50" charset="-128"/>
            </a:endParaRPr>
          </a:p>
          <a:p>
            <a:endParaRPr lang="en-US" altLang="ja-JP" sz="5400" dirty="0">
              <a:latin typeface="HGP創英角ﾎﾟｯﾌﾟ体" panose="040B0A00000000000000" pitchFamily="50" charset="-128"/>
              <a:ea typeface="HGP創英角ﾎﾟｯﾌﾟ体" panose="040B0A00000000000000" pitchFamily="50" charset="-128"/>
            </a:endParaRPr>
          </a:p>
          <a:p>
            <a:r>
              <a:rPr lang="ja-JP" altLang="en-US" sz="5400" dirty="0" smtClean="0">
                <a:latin typeface="HGP創英角ﾎﾟｯﾌﾟ体" panose="040B0A00000000000000" pitchFamily="50" charset="-128"/>
                <a:ea typeface="HGP創英角ﾎﾟｯﾌﾟ体" panose="040B0A00000000000000" pitchFamily="50" charset="-128"/>
              </a:rPr>
              <a:t>○</a:t>
            </a:r>
            <a:r>
              <a:rPr lang="ja-JP" altLang="en-US" sz="5400" dirty="0">
                <a:latin typeface="HGP創英角ﾎﾟｯﾌﾟ体" panose="040B0A00000000000000" pitchFamily="50" charset="-128"/>
                <a:ea typeface="HGP創英角ﾎﾟｯﾌﾟ体" panose="040B0A00000000000000" pitchFamily="50" charset="-128"/>
              </a:rPr>
              <a:t>か</a:t>
            </a:r>
            <a:r>
              <a:rPr lang="en-US" altLang="ja-JP" sz="5400" dirty="0">
                <a:latin typeface="HGP創英角ﾎﾟｯﾌﾟ体" panose="040B0A00000000000000" pitchFamily="50" charset="-128"/>
                <a:ea typeface="HGP創英角ﾎﾟｯﾌﾟ体" panose="040B0A00000000000000" pitchFamily="50" charset="-128"/>
              </a:rPr>
              <a:t>×</a:t>
            </a:r>
            <a:r>
              <a:rPr lang="ja-JP" altLang="en-US" sz="5400" dirty="0">
                <a:latin typeface="HGP創英角ﾎﾟｯﾌﾟ体" panose="040B0A00000000000000" pitchFamily="50" charset="-128"/>
                <a:ea typeface="HGP創英角ﾎﾟｯﾌﾟ体" panose="040B0A00000000000000" pitchFamily="50" charset="-128"/>
              </a:rPr>
              <a:t>か</a:t>
            </a:r>
            <a:r>
              <a:rPr lang="en-US" altLang="ja-JP" sz="5400" dirty="0">
                <a:latin typeface="HGP創英角ﾎﾟｯﾌﾟ体" panose="040B0A00000000000000" pitchFamily="50" charset="-128"/>
                <a:ea typeface="HGP創英角ﾎﾟｯﾌﾟ体" panose="040B0A00000000000000" pitchFamily="50" charset="-128"/>
              </a:rPr>
              <a:t>?</a:t>
            </a:r>
          </a:p>
        </p:txBody>
      </p:sp>
    </p:spTree>
    <p:extLst>
      <p:ext uri="{BB962C8B-B14F-4D97-AF65-F5344CB8AC3E}">
        <p14:creationId xmlns:p14="http://schemas.microsoft.com/office/powerpoint/2010/main" val="140661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766916" y="1017638"/>
            <a:ext cx="10677832" cy="4185761"/>
          </a:xfrm>
          <a:prstGeom prst="rect">
            <a:avLst/>
          </a:prstGeom>
          <a:noFill/>
        </p:spPr>
        <p:txBody>
          <a:bodyPr wrap="square" rtlCol="0">
            <a:spAutoFit/>
          </a:bodyPr>
          <a:lstStyle/>
          <a:p>
            <a:r>
              <a:rPr lang="ja-JP" altLang="en-US" sz="2000" dirty="0" smtClean="0"/>
              <a:t>　</a:t>
            </a:r>
            <a:r>
              <a:rPr lang="ja-JP" altLang="en-US" sz="9600" dirty="0" smtClean="0"/>
              <a:t>正解は　</a:t>
            </a:r>
            <a:r>
              <a:rPr lang="en-US" altLang="ja-JP" sz="9600" dirty="0" smtClean="0"/>
              <a:t>×</a:t>
            </a:r>
          </a:p>
          <a:p>
            <a:r>
              <a:rPr kumimoji="1" lang="ja-JP" altLang="en-US" sz="2000" dirty="0"/>
              <a:t>　</a:t>
            </a:r>
            <a:endParaRPr kumimoji="1" lang="en-US" altLang="ja-JP" sz="2000" dirty="0" smtClean="0"/>
          </a:p>
          <a:p>
            <a:endParaRPr lang="en-US" altLang="ja-JP" sz="2000" dirty="0"/>
          </a:p>
          <a:p>
            <a:r>
              <a:rPr kumimoji="1" lang="en-US" altLang="ja-JP" sz="2800" dirty="0" smtClean="0"/>
              <a:t>※</a:t>
            </a:r>
            <a:r>
              <a:rPr kumimoji="1" lang="ja-JP" altLang="en-US" sz="2800" dirty="0" smtClean="0"/>
              <a:t>　アイディアなど表現されていないものは著作物から除かれる。　　</a:t>
            </a:r>
            <a:endParaRPr kumimoji="1" lang="en-US" altLang="ja-JP" sz="2800" dirty="0" smtClean="0"/>
          </a:p>
          <a:p>
            <a:r>
              <a:rPr kumimoji="1" lang="ja-JP" altLang="en-US" sz="2800" dirty="0" smtClean="0"/>
              <a:t>　　ただし，アイディアを解説した文章は</a:t>
            </a:r>
            <a:r>
              <a:rPr lang="ja-JP" altLang="en-US" sz="2800" dirty="0" smtClean="0"/>
              <a:t>表現されているため，</a:t>
            </a:r>
            <a:endParaRPr lang="en-US" altLang="ja-JP" sz="2800" dirty="0" smtClean="0"/>
          </a:p>
          <a:p>
            <a:r>
              <a:rPr lang="ja-JP" altLang="en-US" sz="2800" dirty="0" smtClean="0"/>
              <a:t>　　著作物になり得</a:t>
            </a:r>
            <a:r>
              <a:rPr lang="ja-JP" altLang="en-US" sz="2800" dirty="0"/>
              <a:t>る</a:t>
            </a:r>
            <a:r>
              <a:rPr lang="ja-JP" altLang="en-US" sz="2800" dirty="0" smtClean="0"/>
              <a:t>。</a:t>
            </a:r>
            <a:endParaRPr lang="en-US" altLang="ja-JP" sz="2800" dirty="0" smtClean="0"/>
          </a:p>
          <a:p>
            <a:endParaRPr kumimoji="1" lang="en-US" altLang="ja-JP" sz="2800" dirty="0"/>
          </a:p>
          <a:p>
            <a:endParaRPr kumimoji="1" lang="ja-JP" altLang="en-US" dirty="0"/>
          </a:p>
        </p:txBody>
      </p:sp>
    </p:spTree>
    <p:extLst>
      <p:ext uri="{BB962C8B-B14F-4D97-AF65-F5344CB8AC3E}">
        <p14:creationId xmlns:p14="http://schemas.microsoft.com/office/powerpoint/2010/main" val="3175429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529842" y="1575235"/>
            <a:ext cx="9293057" cy="3293209"/>
          </a:xfrm>
          <a:prstGeom prst="rect">
            <a:avLst/>
          </a:prstGeom>
          <a:noFill/>
        </p:spPr>
        <p:txBody>
          <a:bodyPr wrap="square" rtlCol="0">
            <a:spAutoFit/>
          </a:bodyPr>
          <a:lstStyle/>
          <a:p>
            <a:r>
              <a:rPr kumimoji="1" lang="ja-JP" altLang="en-US" sz="2800" dirty="0" smtClean="0">
                <a:latin typeface="+mj-ea"/>
                <a:ea typeface="+mj-ea"/>
              </a:rPr>
              <a:t>易しすぎました</a:t>
            </a:r>
            <a:r>
              <a:rPr lang="ja-JP" altLang="en-US" sz="2800" dirty="0">
                <a:latin typeface="+mj-ea"/>
                <a:ea typeface="+mj-ea"/>
              </a:rPr>
              <a:t>ね</a:t>
            </a:r>
            <a:r>
              <a:rPr lang="en-US" altLang="ja-JP" sz="2800" dirty="0" smtClean="0">
                <a:latin typeface="+mj-ea"/>
                <a:ea typeface="+mj-ea"/>
              </a:rPr>
              <a:t>…</a:t>
            </a:r>
            <a:r>
              <a:rPr kumimoji="1" lang="ja-JP" altLang="en-US" sz="2800" dirty="0" err="1" smtClean="0">
                <a:latin typeface="+mj-ea"/>
                <a:ea typeface="+mj-ea"/>
              </a:rPr>
              <a:t>。</a:t>
            </a:r>
            <a:endParaRPr kumimoji="1" lang="en-US" altLang="ja-JP" sz="2800" dirty="0" smtClean="0">
              <a:latin typeface="+mj-ea"/>
              <a:ea typeface="+mj-ea"/>
            </a:endParaRPr>
          </a:p>
          <a:p>
            <a:endParaRPr kumimoji="1" lang="en-US" altLang="ja-JP" sz="4000" dirty="0" smtClean="0">
              <a:latin typeface="+mj-ea"/>
              <a:ea typeface="+mj-ea"/>
            </a:endParaRPr>
          </a:p>
          <a:p>
            <a:r>
              <a:rPr kumimoji="1" lang="ja-JP" altLang="en-US" sz="4000" dirty="0" smtClean="0">
                <a:latin typeface="+mj-ea"/>
                <a:ea typeface="+mj-ea"/>
              </a:rPr>
              <a:t>では，</a:t>
            </a:r>
            <a:endParaRPr kumimoji="1" lang="en-US" altLang="ja-JP" sz="4000" dirty="0" smtClean="0">
              <a:latin typeface="+mj-ea"/>
              <a:ea typeface="+mj-ea"/>
            </a:endParaRPr>
          </a:p>
          <a:p>
            <a:r>
              <a:rPr kumimoji="1" lang="ja-JP" altLang="en-US" sz="6000" dirty="0" smtClean="0">
                <a:solidFill>
                  <a:srgbClr val="FF0000"/>
                </a:solidFill>
                <a:latin typeface="+mj-ea"/>
                <a:ea typeface="+mj-ea"/>
              </a:rPr>
              <a:t>著作物に該当するもの</a:t>
            </a:r>
            <a:r>
              <a:rPr kumimoji="1" lang="ja-JP" altLang="en-US" sz="4000" dirty="0" smtClean="0">
                <a:latin typeface="+mj-ea"/>
                <a:ea typeface="+mj-ea"/>
              </a:rPr>
              <a:t>を</a:t>
            </a:r>
            <a:endParaRPr kumimoji="1" lang="en-US" altLang="ja-JP" sz="4000" dirty="0" smtClean="0">
              <a:latin typeface="+mj-ea"/>
              <a:ea typeface="+mj-ea"/>
            </a:endParaRPr>
          </a:p>
          <a:p>
            <a:r>
              <a:rPr kumimoji="1" lang="ja-JP" altLang="en-US" sz="4000" dirty="0" smtClean="0">
                <a:latin typeface="+mj-ea"/>
                <a:ea typeface="+mj-ea"/>
              </a:rPr>
              <a:t>改めて確認しておきましょう。</a:t>
            </a:r>
            <a:endParaRPr kumimoji="1" lang="ja-JP" altLang="en-US" sz="4000" dirty="0">
              <a:latin typeface="+mj-ea"/>
              <a:ea typeface="+mj-ea"/>
            </a:endParaRPr>
          </a:p>
        </p:txBody>
      </p:sp>
    </p:spTree>
    <p:extLst>
      <p:ext uri="{BB962C8B-B14F-4D97-AF65-F5344CB8AC3E}">
        <p14:creationId xmlns:p14="http://schemas.microsoft.com/office/powerpoint/2010/main" val="3894903389"/>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350</TotalTime>
  <Words>691</Words>
  <Application>Microsoft Office PowerPoint</Application>
  <PresentationFormat>ワイド画面</PresentationFormat>
  <Paragraphs>172</Paragraphs>
  <Slides>22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22</vt:i4>
      </vt:variant>
    </vt:vector>
  </HeadingPairs>
  <TitlesOfParts>
    <vt:vector size="29" baseType="lpstr">
      <vt:lpstr>ＤＨＰ特太ゴシック体</vt:lpstr>
      <vt:lpstr>HGP創英角ﾎﾟｯﾌﾟ体</vt:lpstr>
      <vt:lpstr>メイリオ</vt:lpstr>
      <vt:lpstr>Arial</vt:lpstr>
      <vt:lpstr>Trebuchet MS</vt:lpstr>
      <vt:lpstr>Wingdings 3</vt:lpstr>
      <vt:lpstr>ファセット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c:creator>
  <cp:lastModifiedBy>a</cp:lastModifiedBy>
  <cp:revision>30</cp:revision>
  <dcterms:created xsi:type="dcterms:W3CDTF">2016-11-21T07:02:28Z</dcterms:created>
  <dcterms:modified xsi:type="dcterms:W3CDTF">2016-12-08T10:09:06Z</dcterms:modified>
</cp:coreProperties>
</file>